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62" r:id="rId2"/>
    <p:sldMasterId id="2147484053" r:id="rId3"/>
    <p:sldMasterId id="2147484077" r:id="rId4"/>
  </p:sldMasterIdLst>
  <p:notesMasterIdLst>
    <p:notesMasterId r:id="rId37"/>
  </p:notesMasterIdLst>
  <p:sldIdLst>
    <p:sldId id="451" r:id="rId5"/>
    <p:sldId id="437" r:id="rId6"/>
    <p:sldId id="426" r:id="rId7"/>
    <p:sldId id="428" r:id="rId8"/>
    <p:sldId id="443" r:id="rId9"/>
    <p:sldId id="442" r:id="rId10"/>
    <p:sldId id="444" r:id="rId11"/>
    <p:sldId id="429" r:id="rId12"/>
    <p:sldId id="430" r:id="rId13"/>
    <p:sldId id="431" r:id="rId14"/>
    <p:sldId id="432" r:id="rId15"/>
    <p:sldId id="445" r:id="rId16"/>
    <p:sldId id="446" r:id="rId17"/>
    <p:sldId id="447" r:id="rId18"/>
    <p:sldId id="436" r:id="rId19"/>
    <p:sldId id="433" r:id="rId20"/>
    <p:sldId id="434" r:id="rId21"/>
    <p:sldId id="435" r:id="rId22"/>
    <p:sldId id="424" r:id="rId23"/>
    <p:sldId id="398" r:id="rId24"/>
    <p:sldId id="298" r:id="rId25"/>
    <p:sldId id="363" r:id="rId26"/>
    <p:sldId id="348" r:id="rId27"/>
    <p:sldId id="374" r:id="rId28"/>
    <p:sldId id="375" r:id="rId29"/>
    <p:sldId id="376" r:id="rId30"/>
    <p:sldId id="377" r:id="rId31"/>
    <p:sldId id="411" r:id="rId32"/>
    <p:sldId id="305" r:id="rId33"/>
    <p:sldId id="388" r:id="rId34"/>
    <p:sldId id="448" r:id="rId35"/>
    <p:sldId id="452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990099"/>
    <a:srgbClr val="303C18"/>
    <a:srgbClr val="66FFFF"/>
    <a:srgbClr val="66FF99"/>
    <a:srgbClr val="33CC33"/>
    <a:srgbClr val="CCCC00"/>
    <a:srgbClr val="EEE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245" autoAdjust="0"/>
  </p:normalViewPr>
  <p:slideViewPr>
    <p:cSldViewPr snapToObjects="1">
      <p:cViewPr>
        <p:scale>
          <a:sx n="70" d="100"/>
          <a:sy n="70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23F54-A91F-C747-B682-9CF57B8DD8C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9253F4-BBA8-F947-8487-6AB0BA2CA143}">
      <dgm:prSet phldrT="[Text]" custT="1"/>
      <dgm:spPr/>
      <dgm:t>
        <a:bodyPr/>
        <a:lstStyle/>
        <a:p>
          <a:pPr algn="ctr"/>
          <a:r>
            <a:rPr lang="es-MX" sz="2000" b="1" noProof="0" dirty="0" smtClean="0">
              <a:latin typeface="Calibri"/>
              <a:cs typeface="Calibri"/>
            </a:rPr>
            <a:t>Participación municipal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Municipios promotores de la salud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Apoyo a proyectos municipales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Red Mexicana de Municipios por la Salud</a:t>
          </a:r>
          <a:endParaRPr lang="es-MX" sz="1600" b="1" noProof="0" dirty="0">
            <a:latin typeface="Calibri"/>
            <a:cs typeface="Calibri"/>
          </a:endParaRPr>
        </a:p>
      </dgm:t>
    </dgm:pt>
    <dgm:pt modelId="{3E01E19E-E5F9-604B-A56D-E45BF8C81E22}" type="parTrans" cxnId="{259B9B13-4F12-5B4C-B9D1-F66C28763116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920B935B-4699-B14A-8C46-E33FD1F01C9C}" type="sibTrans" cxnId="{259B9B13-4F12-5B4C-B9D1-F66C28763116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39D88208-6C7F-E249-B90E-A09665F7616D}">
      <dgm:prSet phldrT="[Text]" custT="1"/>
      <dgm:spPr/>
      <dgm:t>
        <a:bodyPr/>
        <a:lstStyle/>
        <a:p>
          <a:pPr algn="ctr"/>
          <a:endParaRPr lang="es-MX" sz="2000" b="1" noProof="0" dirty="0" smtClean="0">
            <a:latin typeface="Calibri"/>
            <a:cs typeface="Calibri"/>
          </a:endParaRPr>
        </a:p>
        <a:p>
          <a:pPr algn="ctr"/>
          <a:r>
            <a:rPr lang="es-MX" sz="2000" b="1" noProof="0" dirty="0" smtClean="0">
              <a:latin typeface="Calibri"/>
              <a:cs typeface="Calibri"/>
            </a:rPr>
            <a:t>Organización comunitaria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Reorientación de comités locales de salud</a:t>
          </a:r>
        </a:p>
        <a:p>
          <a:pPr algn="l"/>
          <a:r>
            <a:rPr lang="es-MX" sz="1600" b="1" noProof="0" dirty="0" smtClean="0">
              <a:latin typeface="Calibri"/>
              <a:cs typeface="Calibri"/>
            </a:rPr>
            <a:t>Cetificación de comunidades saludables/izamiento de bandera blanca</a:t>
          </a:r>
        </a:p>
        <a:p>
          <a:pPr algn="ctr"/>
          <a:endParaRPr lang="es-MX" sz="2000" b="1" noProof="0" dirty="0">
            <a:latin typeface="Calibri"/>
            <a:cs typeface="Calibri"/>
          </a:endParaRPr>
        </a:p>
      </dgm:t>
    </dgm:pt>
    <dgm:pt modelId="{5900832A-6ED9-FE46-84CA-19383E0B8402}" type="parTrans" cxnId="{A0E7BDF5-A3F9-2746-B62F-B5E43978FFB3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9EF069CE-7761-014D-B169-A97F891C037D}" type="sibTrans" cxnId="{A0E7BDF5-A3F9-2746-B62F-B5E43978FFB3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28BF3C33-AE48-6A45-85B6-FFEC0BF3A8E1}">
      <dgm:prSet phldrT="[Text]" custT="1"/>
      <dgm:spPr>
        <a:solidFill>
          <a:schemeClr val="accent4">
            <a:lumMod val="75000"/>
          </a:schemeClr>
        </a:solidFill>
      </dgm:spPr>
      <dgm:t>
        <a:bodyPr anchor="ctr"/>
        <a:lstStyle/>
        <a:p>
          <a:pPr algn="ctr"/>
          <a:r>
            <a:rPr lang="es-MX" sz="2000" b="1" noProof="0" dirty="0" smtClean="0">
              <a:latin typeface="Calibri"/>
              <a:cs typeface="Calibri"/>
            </a:rPr>
            <a:t>Impulso a los entornos higiénicos, seguros, estimulantes a la salud y certificación de los mismos</a:t>
          </a:r>
          <a:endParaRPr lang="es-MX" sz="2000" b="1" noProof="0" dirty="0">
            <a:latin typeface="Calibri"/>
            <a:cs typeface="Calibri"/>
          </a:endParaRPr>
        </a:p>
      </dgm:t>
    </dgm:pt>
    <dgm:pt modelId="{459C203C-A58D-2948-B2D4-98AF90399360}" type="parTrans" cxnId="{A2B62F6F-8C69-0540-9CA0-9C4B76DD0F0A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AA430C1C-E29A-E848-9FF9-2D94635B9BF9}" type="sibTrans" cxnId="{A2B62F6F-8C69-0540-9CA0-9C4B76DD0F0A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78339A4C-2F72-254A-BD67-3F7677EFE703}">
      <dgm:prSet phldrT="[Text]" custT="1"/>
      <dgm:spPr>
        <a:solidFill>
          <a:schemeClr val="accent3">
            <a:lumMod val="75000"/>
          </a:schemeClr>
        </a:solidFill>
      </dgm:spPr>
      <dgm:t>
        <a:bodyPr anchor="ctr"/>
        <a:lstStyle/>
        <a:p>
          <a:pPr algn="ctr"/>
          <a:r>
            <a:rPr lang="es-MX" sz="2000" b="1" noProof="0" dirty="0" smtClean="0">
              <a:latin typeface="Calibri"/>
              <a:cs typeface="Calibri"/>
            </a:rPr>
            <a:t>Entornos favorables a la salud</a:t>
          </a:r>
        </a:p>
        <a:p>
          <a:pPr algn="l"/>
          <a:r>
            <a:rPr lang="es-MX" sz="2000" b="1" noProof="0" dirty="0" smtClean="0">
              <a:latin typeface="Calibri"/>
              <a:cs typeface="Calibri"/>
            </a:rPr>
            <a:t>Certificación de entornos</a:t>
          </a:r>
          <a:endParaRPr lang="es-MX" sz="2000" b="1" noProof="0" dirty="0">
            <a:latin typeface="Calibri"/>
            <a:cs typeface="Calibri"/>
          </a:endParaRPr>
        </a:p>
      </dgm:t>
    </dgm:pt>
    <dgm:pt modelId="{8A24C84E-A9C2-454E-9EB6-F37A6FCC6BD7}" type="sibTrans" cxnId="{D058F18F-ED72-1A4F-9327-70437E04C125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9884517A-8858-E749-A203-5D9A8113C508}" type="parTrans" cxnId="{D058F18F-ED72-1A4F-9327-70437E04C125}">
      <dgm:prSet/>
      <dgm:spPr/>
      <dgm:t>
        <a:bodyPr/>
        <a:lstStyle/>
        <a:p>
          <a:pPr algn="ctr"/>
          <a:endParaRPr lang="es-MX" sz="1400" noProof="0">
            <a:latin typeface="Calibri"/>
            <a:cs typeface="Calibri"/>
          </a:endParaRPr>
        </a:p>
      </dgm:t>
    </dgm:pt>
    <dgm:pt modelId="{2B8963B1-FACC-F04A-A05D-555BF55A79F3}" type="pres">
      <dgm:prSet presAssocID="{18423F54-A91F-C747-B682-9CF57B8DD8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2BD5F-FB3A-9244-B0ED-3320861FB8E8}" type="pres">
      <dgm:prSet presAssocID="{18423F54-A91F-C747-B682-9CF57B8DD8CD}" presName="diamond" presStyleLbl="bgShp" presStyleIdx="0" presStyleCnt="1" custLinFactNeighborX="-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47B3BE-A82B-7F4B-9FB4-B3F9215F81D3}" type="pres">
      <dgm:prSet presAssocID="{18423F54-A91F-C747-B682-9CF57B8DD8CD}" presName="quad1" presStyleLbl="node1" presStyleIdx="0" presStyleCnt="4" custScaleX="113216" custScaleY="106608" custLinFactNeighborX="-4614" custLinFactNeighborY="-47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CF2E-8CA3-BD40-9DFF-DE491370CD16}" type="pres">
      <dgm:prSet presAssocID="{18423F54-A91F-C747-B682-9CF57B8DD8CD}" presName="quad2" presStyleLbl="node1" presStyleIdx="1" presStyleCnt="4" custScaleX="114439" custScaleY="105963" custLinFactNeighborX="17167" custLinFactNeighborY="-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54991-B680-054A-815C-5FFCC251AFC3}" type="pres">
      <dgm:prSet presAssocID="{18423F54-A91F-C747-B682-9CF57B8DD8CD}" presName="quad3" presStyleLbl="node1" presStyleIdx="2" presStyleCnt="4" custScaleX="115455" custScaleY="104566" custLinFactNeighborX="59284" custLinFactNeighborY="-4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56EC1-D4F7-9F4F-BE64-2C2C3D81139B}" type="pres">
      <dgm:prSet presAssocID="{18423F54-A91F-C747-B682-9CF57B8DD8CD}" presName="quad4" presStyleLbl="node1" presStyleIdx="3" presStyleCnt="4" custScaleX="118143" custScaleY="104566" custLinFactNeighborX="-47064" custLinFactNeighborY="-4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B9B13-4F12-5B4C-B9D1-F66C28763116}" srcId="{18423F54-A91F-C747-B682-9CF57B8DD8CD}" destId="{069253F4-BBA8-F947-8487-6AB0BA2CA143}" srcOrd="0" destOrd="0" parTransId="{3E01E19E-E5F9-604B-A56D-E45BF8C81E22}" sibTransId="{920B935B-4699-B14A-8C46-E33FD1F01C9C}"/>
    <dgm:cxn modelId="{9EF56AD7-E39D-1949-BA0C-9CA8802C24CB}" type="presOf" srcId="{069253F4-BBA8-F947-8487-6AB0BA2CA143}" destId="{F347B3BE-A82B-7F4B-9FB4-B3F9215F81D3}" srcOrd="0" destOrd="0" presId="urn:microsoft.com/office/officeart/2005/8/layout/matrix3"/>
    <dgm:cxn modelId="{A2B62F6F-8C69-0540-9CA0-9C4B76DD0F0A}" srcId="{18423F54-A91F-C747-B682-9CF57B8DD8CD}" destId="{28BF3C33-AE48-6A45-85B6-FFEC0BF3A8E1}" srcOrd="2" destOrd="0" parTransId="{459C203C-A58D-2948-B2D4-98AF90399360}" sibTransId="{AA430C1C-E29A-E848-9FF9-2D94635B9BF9}"/>
    <dgm:cxn modelId="{A0E7BDF5-A3F9-2746-B62F-B5E43978FFB3}" srcId="{18423F54-A91F-C747-B682-9CF57B8DD8CD}" destId="{39D88208-6C7F-E249-B90E-A09665F7616D}" srcOrd="1" destOrd="0" parTransId="{5900832A-6ED9-FE46-84CA-19383E0B8402}" sibTransId="{9EF069CE-7761-014D-B169-A97F891C037D}"/>
    <dgm:cxn modelId="{59C309F6-B672-6F4F-B06F-5BFC7341DEEF}" type="presOf" srcId="{28BF3C33-AE48-6A45-85B6-FFEC0BF3A8E1}" destId="{84754991-B680-054A-815C-5FFCC251AFC3}" srcOrd="0" destOrd="0" presId="urn:microsoft.com/office/officeart/2005/8/layout/matrix3"/>
    <dgm:cxn modelId="{138F34D0-629D-E143-9040-E20C7947FF6D}" type="presOf" srcId="{78339A4C-2F72-254A-BD67-3F7677EFE703}" destId="{7CA56EC1-D4F7-9F4F-BE64-2C2C3D81139B}" srcOrd="0" destOrd="0" presId="urn:microsoft.com/office/officeart/2005/8/layout/matrix3"/>
    <dgm:cxn modelId="{1CD865BE-5C3F-604B-BF53-68E47214D267}" type="presOf" srcId="{18423F54-A91F-C747-B682-9CF57B8DD8CD}" destId="{2B8963B1-FACC-F04A-A05D-555BF55A79F3}" srcOrd="0" destOrd="0" presId="urn:microsoft.com/office/officeart/2005/8/layout/matrix3"/>
    <dgm:cxn modelId="{D058F18F-ED72-1A4F-9327-70437E04C125}" srcId="{18423F54-A91F-C747-B682-9CF57B8DD8CD}" destId="{78339A4C-2F72-254A-BD67-3F7677EFE703}" srcOrd="3" destOrd="0" parTransId="{9884517A-8858-E749-A203-5D9A8113C508}" sibTransId="{8A24C84E-A9C2-454E-9EB6-F37A6FCC6BD7}"/>
    <dgm:cxn modelId="{D72A83AB-EC6D-FE43-9861-8C078CD08A69}" type="presOf" srcId="{39D88208-6C7F-E249-B90E-A09665F7616D}" destId="{9E4ACF2E-8CA3-BD40-9DFF-DE491370CD16}" srcOrd="0" destOrd="0" presId="urn:microsoft.com/office/officeart/2005/8/layout/matrix3"/>
    <dgm:cxn modelId="{0286B66F-7828-6348-AB1D-C7A98A74F8B1}" type="presParOf" srcId="{2B8963B1-FACC-F04A-A05D-555BF55A79F3}" destId="{7672BD5F-FB3A-9244-B0ED-3320861FB8E8}" srcOrd="0" destOrd="0" presId="urn:microsoft.com/office/officeart/2005/8/layout/matrix3"/>
    <dgm:cxn modelId="{00FB6DCF-EC73-0541-9221-3AEDF9925487}" type="presParOf" srcId="{2B8963B1-FACC-F04A-A05D-555BF55A79F3}" destId="{F347B3BE-A82B-7F4B-9FB4-B3F9215F81D3}" srcOrd="1" destOrd="0" presId="urn:microsoft.com/office/officeart/2005/8/layout/matrix3"/>
    <dgm:cxn modelId="{F592ED93-7555-8C4B-AEC6-BB7599E7AF82}" type="presParOf" srcId="{2B8963B1-FACC-F04A-A05D-555BF55A79F3}" destId="{9E4ACF2E-8CA3-BD40-9DFF-DE491370CD16}" srcOrd="2" destOrd="0" presId="urn:microsoft.com/office/officeart/2005/8/layout/matrix3"/>
    <dgm:cxn modelId="{25BD5B5E-5621-4A4D-B203-4900D007B488}" type="presParOf" srcId="{2B8963B1-FACC-F04A-A05D-555BF55A79F3}" destId="{84754991-B680-054A-815C-5FFCC251AFC3}" srcOrd="3" destOrd="0" presId="urn:microsoft.com/office/officeart/2005/8/layout/matrix3"/>
    <dgm:cxn modelId="{38B63B51-6225-664A-BA7D-51173B0DE7EB}" type="presParOf" srcId="{2B8963B1-FACC-F04A-A05D-555BF55A79F3}" destId="{7CA56EC1-D4F7-9F4F-BE64-2C2C3D81139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3F7A3-4E94-CF43-95C7-98D5599B13D2}" type="doc">
      <dgm:prSet loTypeId="urn:microsoft.com/office/officeart/2005/8/layout/hProcess7#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A5009D-8FED-004C-8640-AC20E87B1AF6}">
      <dgm:prSet custT="1"/>
      <dgm:spPr/>
      <dgm:t>
        <a:bodyPr/>
        <a:lstStyle/>
        <a:p>
          <a:pPr algn="ctr" rtl="0"/>
          <a:endParaRPr lang="es-ES" sz="2500" b="1" i="0" baseline="0" dirty="0" smtClean="0"/>
        </a:p>
        <a:p>
          <a:pPr algn="ctr" rtl="0"/>
          <a:r>
            <a:rPr lang="es-ES" sz="2500" b="1" i="0" baseline="0" dirty="0" smtClean="0"/>
            <a:t>MUNICIPIO INCORPORADO</a:t>
          </a:r>
          <a:endParaRPr sz="2500" dirty="0"/>
        </a:p>
      </dgm:t>
    </dgm:pt>
    <dgm:pt modelId="{442CFB88-7743-384C-A792-6E86ECE96990}" type="parTrans" cxnId="{958FAB8F-7594-D442-AF17-D543AB174C89}">
      <dgm:prSet/>
      <dgm:spPr/>
      <dgm:t>
        <a:bodyPr/>
        <a:lstStyle/>
        <a:p>
          <a:endParaRPr lang="en-US"/>
        </a:p>
      </dgm:t>
    </dgm:pt>
    <dgm:pt modelId="{D9DD8ED5-9F0B-9844-9601-DED47A9B22A2}" type="sibTrans" cxnId="{958FAB8F-7594-D442-AF17-D543AB174C89}">
      <dgm:prSet/>
      <dgm:spPr/>
      <dgm:t>
        <a:bodyPr/>
        <a:lstStyle/>
        <a:p>
          <a:endParaRPr lang="en-US"/>
        </a:p>
      </dgm:t>
    </dgm:pt>
    <dgm:pt modelId="{BE2F5584-7FEA-584C-A75D-1525307ED77B}">
      <dgm:prSet custT="1"/>
      <dgm:spPr/>
      <dgm:t>
        <a:bodyPr/>
        <a:lstStyle/>
        <a:p>
          <a:pPr algn="ctr" rtl="0"/>
          <a:endParaRPr lang="es-ES" sz="2800" b="1" i="0" baseline="0" dirty="0" smtClean="0"/>
        </a:p>
        <a:p>
          <a:pPr algn="ctr" rtl="0"/>
          <a:r>
            <a:rPr lang="es-ES" sz="2500" b="1" i="0" baseline="0" dirty="0" smtClean="0"/>
            <a:t>MUNICIPIO ACTIVO</a:t>
          </a:r>
          <a:endParaRPr lang="es-ES" sz="2500" b="1" i="0" baseline="0" dirty="0"/>
        </a:p>
      </dgm:t>
    </dgm:pt>
    <dgm:pt modelId="{0C7BF680-494D-5242-BD53-53DF8EA8D882}" type="parTrans" cxnId="{3181587C-AB69-B946-99F7-836B6023B321}">
      <dgm:prSet/>
      <dgm:spPr/>
      <dgm:t>
        <a:bodyPr/>
        <a:lstStyle/>
        <a:p>
          <a:endParaRPr lang="en-US"/>
        </a:p>
      </dgm:t>
    </dgm:pt>
    <dgm:pt modelId="{B32A2E0C-CD30-AB40-B2D4-97406D82EA98}" type="sibTrans" cxnId="{3181587C-AB69-B946-99F7-836B6023B321}">
      <dgm:prSet/>
      <dgm:spPr/>
      <dgm:t>
        <a:bodyPr/>
        <a:lstStyle/>
        <a:p>
          <a:endParaRPr lang="en-US"/>
        </a:p>
      </dgm:t>
    </dgm:pt>
    <dgm:pt modelId="{8C6AA478-F6DF-1A41-B4FF-7C806D24FAF6}">
      <dgm:prSet custT="1"/>
      <dgm:spPr/>
      <dgm:t>
        <a:bodyPr/>
        <a:lstStyle/>
        <a:p>
          <a:pPr algn="ctr" rtl="0"/>
          <a:endParaRPr lang="es-ES" sz="2500" b="1" i="0" baseline="0" dirty="0" smtClean="0"/>
        </a:p>
        <a:p>
          <a:pPr algn="ctr" rtl="0"/>
          <a:r>
            <a:rPr lang="es-ES" sz="2500" b="1" i="0" baseline="0" dirty="0" smtClean="0"/>
            <a:t>MUNICIPIO ACREDITADO COMO PROMOTOR DE SALUD</a:t>
          </a:r>
          <a:endParaRPr lang="es-ES" sz="2500" b="1" i="0" baseline="0" dirty="0"/>
        </a:p>
      </dgm:t>
    </dgm:pt>
    <dgm:pt modelId="{AE6A21FD-2417-8C45-BE63-CD7AFA205279}" type="parTrans" cxnId="{9E9807E7-D43A-B046-9558-0BF3FAA1B0E3}">
      <dgm:prSet/>
      <dgm:spPr/>
      <dgm:t>
        <a:bodyPr/>
        <a:lstStyle/>
        <a:p>
          <a:endParaRPr lang="en-US"/>
        </a:p>
      </dgm:t>
    </dgm:pt>
    <dgm:pt modelId="{9421A452-C840-1346-BE08-8263B17F4BF4}" type="sibTrans" cxnId="{9E9807E7-D43A-B046-9558-0BF3FAA1B0E3}">
      <dgm:prSet/>
      <dgm:spPr/>
      <dgm:t>
        <a:bodyPr/>
        <a:lstStyle/>
        <a:p>
          <a:endParaRPr lang="en-US"/>
        </a:p>
      </dgm:t>
    </dgm:pt>
    <dgm:pt modelId="{767220CA-A9AC-8342-8EA9-033A1350EBAA}">
      <dgm:prSet/>
      <dgm:spPr/>
      <dgm:t>
        <a:bodyPr/>
        <a:lstStyle/>
        <a:p>
          <a:pPr rtl="0"/>
          <a:endParaRPr dirty="0"/>
        </a:p>
      </dgm:t>
    </dgm:pt>
    <dgm:pt modelId="{89D742EB-E84E-3748-A9DA-0024827DA900}" type="parTrans" cxnId="{8D08F0B7-7A3D-3948-B5D3-BD61BDA0D780}">
      <dgm:prSet/>
      <dgm:spPr/>
      <dgm:t>
        <a:bodyPr/>
        <a:lstStyle/>
        <a:p>
          <a:endParaRPr lang="en-US"/>
        </a:p>
      </dgm:t>
    </dgm:pt>
    <dgm:pt modelId="{FCD09E9A-C797-1944-B3E9-A9644E12B813}" type="sibTrans" cxnId="{8D08F0B7-7A3D-3948-B5D3-BD61BDA0D780}">
      <dgm:prSet/>
      <dgm:spPr/>
      <dgm:t>
        <a:bodyPr/>
        <a:lstStyle/>
        <a:p>
          <a:endParaRPr lang="en-US"/>
        </a:p>
      </dgm:t>
    </dgm:pt>
    <dgm:pt modelId="{62C0EE39-1CD8-4847-AD59-9E6DA4F401CB}">
      <dgm:prSet/>
      <dgm:spPr/>
      <dgm:t>
        <a:bodyPr/>
        <a:lstStyle/>
        <a:p>
          <a:pPr rtl="0"/>
          <a:endParaRPr dirty="0"/>
        </a:p>
      </dgm:t>
    </dgm:pt>
    <dgm:pt modelId="{28EA7807-4557-EE40-9760-C72A3A9EB24B}" type="parTrans" cxnId="{BCAAF4E7-3590-B34A-94F0-069809C3F447}">
      <dgm:prSet/>
      <dgm:spPr/>
      <dgm:t>
        <a:bodyPr/>
        <a:lstStyle/>
        <a:p>
          <a:endParaRPr lang="en-US"/>
        </a:p>
      </dgm:t>
    </dgm:pt>
    <dgm:pt modelId="{EE32303E-C71B-324A-B7C9-1D2E5891CDBF}" type="sibTrans" cxnId="{BCAAF4E7-3590-B34A-94F0-069809C3F447}">
      <dgm:prSet/>
      <dgm:spPr/>
      <dgm:t>
        <a:bodyPr/>
        <a:lstStyle/>
        <a:p>
          <a:endParaRPr lang="en-US"/>
        </a:p>
      </dgm:t>
    </dgm:pt>
    <dgm:pt modelId="{23524A85-6D9F-664A-A16E-1887D1998C12}">
      <dgm:prSet/>
      <dgm:spPr/>
      <dgm:t>
        <a:bodyPr/>
        <a:lstStyle/>
        <a:p>
          <a:pPr rtl="0"/>
          <a:endParaRPr lang="es-ES" b="1" i="0" baseline="0" dirty="0"/>
        </a:p>
      </dgm:t>
    </dgm:pt>
    <dgm:pt modelId="{536259C4-8599-A245-ACBE-11E4D3745ABC}" type="parTrans" cxnId="{1916E99E-6507-AF44-A068-DB75AC6A4C97}">
      <dgm:prSet/>
      <dgm:spPr/>
      <dgm:t>
        <a:bodyPr/>
        <a:lstStyle/>
        <a:p>
          <a:endParaRPr lang="en-US"/>
        </a:p>
      </dgm:t>
    </dgm:pt>
    <dgm:pt modelId="{B36A6D52-0067-DE43-A5EF-E096A9F4BC9E}" type="sibTrans" cxnId="{1916E99E-6507-AF44-A068-DB75AC6A4C97}">
      <dgm:prSet/>
      <dgm:spPr/>
      <dgm:t>
        <a:bodyPr/>
        <a:lstStyle/>
        <a:p>
          <a:endParaRPr lang="en-US"/>
        </a:p>
      </dgm:t>
    </dgm:pt>
    <dgm:pt modelId="{E24F5615-A0C7-7844-AE16-85A11F750742}" type="pres">
      <dgm:prSet presAssocID="{FA43F7A3-4E94-CF43-95C7-98D5599B13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09F001-B00D-5C47-8806-5A915D731C24}" type="pres">
      <dgm:prSet presAssocID="{767220CA-A9AC-8342-8EA9-033A1350EBAA}" presName="compositeNode" presStyleCnt="0">
        <dgm:presLayoutVars>
          <dgm:bulletEnabled val="1"/>
        </dgm:presLayoutVars>
      </dgm:prSet>
      <dgm:spPr/>
    </dgm:pt>
    <dgm:pt modelId="{3C9F465F-92B5-5746-98BB-FC02A438F318}" type="pres">
      <dgm:prSet presAssocID="{767220CA-A9AC-8342-8EA9-033A1350EBAA}" presName="bgRect" presStyleLbl="node1" presStyleIdx="0" presStyleCnt="3" custScaleY="120733"/>
      <dgm:spPr/>
      <dgm:t>
        <a:bodyPr/>
        <a:lstStyle/>
        <a:p>
          <a:endParaRPr lang="en-US"/>
        </a:p>
      </dgm:t>
    </dgm:pt>
    <dgm:pt modelId="{2D34223A-C5E9-1D44-A322-0C34B61ACD09}" type="pres">
      <dgm:prSet presAssocID="{767220CA-A9AC-8342-8EA9-033A1350EBA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4712F-2EEF-164F-9E19-8CDB3CA9D802}" type="pres">
      <dgm:prSet presAssocID="{767220CA-A9AC-8342-8EA9-033A1350EBA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CDD6B-1888-EE4A-9CAB-CBF950CB30D7}" type="pres">
      <dgm:prSet presAssocID="{FCD09E9A-C797-1944-B3E9-A9644E12B813}" presName="hSp" presStyleCnt="0"/>
      <dgm:spPr/>
    </dgm:pt>
    <dgm:pt modelId="{2A6B08D4-9BBE-924A-B957-3F82A6E92DF7}" type="pres">
      <dgm:prSet presAssocID="{FCD09E9A-C797-1944-B3E9-A9644E12B813}" presName="vProcSp" presStyleCnt="0"/>
      <dgm:spPr/>
    </dgm:pt>
    <dgm:pt modelId="{A8F66AD9-8CA6-7344-9A21-24FAF319C8D5}" type="pres">
      <dgm:prSet presAssocID="{FCD09E9A-C797-1944-B3E9-A9644E12B813}" presName="vSp1" presStyleCnt="0"/>
      <dgm:spPr/>
    </dgm:pt>
    <dgm:pt modelId="{9C3829D7-A843-E445-B418-C7ED1CF63565}" type="pres">
      <dgm:prSet presAssocID="{FCD09E9A-C797-1944-B3E9-A9644E12B813}" presName="simulatedConn" presStyleLbl="solidFgAcc1" presStyleIdx="0" presStyleCnt="2"/>
      <dgm:spPr/>
    </dgm:pt>
    <dgm:pt modelId="{C6DDDD38-3094-AB4B-A468-87611F88F0B9}" type="pres">
      <dgm:prSet presAssocID="{FCD09E9A-C797-1944-B3E9-A9644E12B813}" presName="vSp2" presStyleCnt="0"/>
      <dgm:spPr/>
    </dgm:pt>
    <dgm:pt modelId="{FF0D641D-4E5C-D742-A971-9B89DE9FAC89}" type="pres">
      <dgm:prSet presAssocID="{FCD09E9A-C797-1944-B3E9-A9644E12B813}" presName="sibTrans" presStyleCnt="0"/>
      <dgm:spPr/>
    </dgm:pt>
    <dgm:pt modelId="{9F79B93E-A1F0-5546-B9E3-EBA8412FDCB0}" type="pres">
      <dgm:prSet presAssocID="{62C0EE39-1CD8-4847-AD59-9E6DA4F401CB}" presName="compositeNode" presStyleCnt="0">
        <dgm:presLayoutVars>
          <dgm:bulletEnabled val="1"/>
        </dgm:presLayoutVars>
      </dgm:prSet>
      <dgm:spPr/>
    </dgm:pt>
    <dgm:pt modelId="{54B10B2F-74AD-7B49-985E-0668DED23EF1}" type="pres">
      <dgm:prSet presAssocID="{62C0EE39-1CD8-4847-AD59-9E6DA4F401CB}" presName="bgRect" presStyleLbl="node1" presStyleIdx="1" presStyleCnt="3" custScaleY="120733"/>
      <dgm:spPr/>
      <dgm:t>
        <a:bodyPr/>
        <a:lstStyle/>
        <a:p>
          <a:endParaRPr lang="en-US"/>
        </a:p>
      </dgm:t>
    </dgm:pt>
    <dgm:pt modelId="{3B7D0259-021B-0B46-A684-E1C113CF49F8}" type="pres">
      <dgm:prSet presAssocID="{62C0EE39-1CD8-4847-AD59-9E6DA4F401C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3EF05-5F2F-3C48-A7F9-337AA0298BEC}" type="pres">
      <dgm:prSet presAssocID="{62C0EE39-1CD8-4847-AD59-9E6DA4F401C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1029B1-F3EC-2D41-98E9-8079598C27D0}" type="pres">
      <dgm:prSet presAssocID="{EE32303E-C71B-324A-B7C9-1D2E5891CDBF}" presName="hSp" presStyleCnt="0"/>
      <dgm:spPr/>
    </dgm:pt>
    <dgm:pt modelId="{20F6AE74-DFE1-1F4C-8698-2A3E10CF2C4C}" type="pres">
      <dgm:prSet presAssocID="{EE32303E-C71B-324A-B7C9-1D2E5891CDBF}" presName="vProcSp" presStyleCnt="0"/>
      <dgm:spPr/>
    </dgm:pt>
    <dgm:pt modelId="{0842C0D4-ACC9-B14F-B220-068B296E1226}" type="pres">
      <dgm:prSet presAssocID="{EE32303E-C71B-324A-B7C9-1D2E5891CDBF}" presName="vSp1" presStyleCnt="0"/>
      <dgm:spPr/>
    </dgm:pt>
    <dgm:pt modelId="{7DEAA9F1-0AD8-604C-BC02-E78382677E14}" type="pres">
      <dgm:prSet presAssocID="{EE32303E-C71B-324A-B7C9-1D2E5891CDBF}" presName="simulatedConn" presStyleLbl="solidFgAcc1" presStyleIdx="1" presStyleCnt="2"/>
      <dgm:spPr/>
    </dgm:pt>
    <dgm:pt modelId="{06EFC9CB-C89E-E848-B7BB-43E4586AE22F}" type="pres">
      <dgm:prSet presAssocID="{EE32303E-C71B-324A-B7C9-1D2E5891CDBF}" presName="vSp2" presStyleCnt="0"/>
      <dgm:spPr/>
    </dgm:pt>
    <dgm:pt modelId="{B99C568E-6E9A-6E4A-83DB-26F3026801EB}" type="pres">
      <dgm:prSet presAssocID="{EE32303E-C71B-324A-B7C9-1D2E5891CDBF}" presName="sibTrans" presStyleCnt="0"/>
      <dgm:spPr/>
    </dgm:pt>
    <dgm:pt modelId="{2D6461EE-5783-1A47-AC1C-B01EC9214F12}" type="pres">
      <dgm:prSet presAssocID="{23524A85-6D9F-664A-A16E-1887D1998C12}" presName="compositeNode" presStyleCnt="0">
        <dgm:presLayoutVars>
          <dgm:bulletEnabled val="1"/>
        </dgm:presLayoutVars>
      </dgm:prSet>
      <dgm:spPr/>
    </dgm:pt>
    <dgm:pt modelId="{05C79D75-796D-FF49-95C5-45ECB2F64546}" type="pres">
      <dgm:prSet presAssocID="{23524A85-6D9F-664A-A16E-1887D1998C12}" presName="bgRect" presStyleLbl="node1" presStyleIdx="2" presStyleCnt="3" custScaleY="120733"/>
      <dgm:spPr/>
      <dgm:t>
        <a:bodyPr/>
        <a:lstStyle/>
        <a:p>
          <a:endParaRPr lang="en-US"/>
        </a:p>
      </dgm:t>
    </dgm:pt>
    <dgm:pt modelId="{EF73229F-4B38-5A4E-847B-724C21E269EE}" type="pres">
      <dgm:prSet presAssocID="{23524A85-6D9F-664A-A16E-1887D1998C1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31710-A196-8B42-A8FC-45AFE1051AE2}" type="pres">
      <dgm:prSet presAssocID="{23524A85-6D9F-664A-A16E-1887D1998C1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0B8CD0-4292-4D73-8B77-BB060347DADA}" type="presOf" srcId="{BE2F5584-7FEA-584C-A75D-1525307ED77B}" destId="{C0F3EF05-5F2F-3C48-A7F9-337AA0298BEC}" srcOrd="0" destOrd="0" presId="urn:microsoft.com/office/officeart/2005/8/layout/hProcess7#2"/>
    <dgm:cxn modelId="{A4EFA3FD-0B17-4D40-BA48-0BF1CACC6AAA}" type="presOf" srcId="{62C0EE39-1CD8-4847-AD59-9E6DA4F401CB}" destId="{3B7D0259-021B-0B46-A684-E1C113CF49F8}" srcOrd="1" destOrd="0" presId="urn:microsoft.com/office/officeart/2005/8/layout/hProcess7#2"/>
    <dgm:cxn modelId="{D2771358-5980-4061-8D67-B4E9F126E003}" type="presOf" srcId="{23524A85-6D9F-664A-A16E-1887D1998C12}" destId="{05C79D75-796D-FF49-95C5-45ECB2F64546}" srcOrd="0" destOrd="0" presId="urn:microsoft.com/office/officeart/2005/8/layout/hProcess7#2"/>
    <dgm:cxn modelId="{1916E99E-6507-AF44-A068-DB75AC6A4C97}" srcId="{FA43F7A3-4E94-CF43-95C7-98D5599B13D2}" destId="{23524A85-6D9F-664A-A16E-1887D1998C12}" srcOrd="2" destOrd="0" parTransId="{536259C4-8599-A245-ACBE-11E4D3745ABC}" sibTransId="{B36A6D52-0067-DE43-A5EF-E096A9F4BC9E}"/>
    <dgm:cxn modelId="{3BEE6F8C-C553-441B-BBE0-1789C9517B30}" type="presOf" srcId="{767220CA-A9AC-8342-8EA9-033A1350EBAA}" destId="{3C9F465F-92B5-5746-98BB-FC02A438F318}" srcOrd="0" destOrd="0" presId="urn:microsoft.com/office/officeart/2005/8/layout/hProcess7#2"/>
    <dgm:cxn modelId="{9ED1D761-EE5F-42CB-B26F-7F2AA207AF89}" type="presOf" srcId="{E2A5009D-8FED-004C-8640-AC20E87B1AF6}" destId="{D784712F-2EEF-164F-9E19-8CDB3CA9D802}" srcOrd="0" destOrd="0" presId="urn:microsoft.com/office/officeart/2005/8/layout/hProcess7#2"/>
    <dgm:cxn modelId="{6544BA12-312E-4E02-ACD4-486B38B11B75}" type="presOf" srcId="{767220CA-A9AC-8342-8EA9-033A1350EBAA}" destId="{2D34223A-C5E9-1D44-A322-0C34B61ACD09}" srcOrd="1" destOrd="0" presId="urn:microsoft.com/office/officeart/2005/8/layout/hProcess7#2"/>
    <dgm:cxn modelId="{112C17EA-BD08-4DF3-958E-04E25253E299}" type="presOf" srcId="{62C0EE39-1CD8-4847-AD59-9E6DA4F401CB}" destId="{54B10B2F-74AD-7B49-985E-0668DED23EF1}" srcOrd="0" destOrd="0" presId="urn:microsoft.com/office/officeart/2005/8/layout/hProcess7#2"/>
    <dgm:cxn modelId="{942D25E9-47C0-493E-A67F-7E7E203E09EC}" type="presOf" srcId="{FA43F7A3-4E94-CF43-95C7-98D5599B13D2}" destId="{E24F5615-A0C7-7844-AE16-85A11F750742}" srcOrd="0" destOrd="0" presId="urn:microsoft.com/office/officeart/2005/8/layout/hProcess7#2"/>
    <dgm:cxn modelId="{DB217CD3-0F53-4538-A6E4-75742EEF96D8}" type="presOf" srcId="{23524A85-6D9F-664A-A16E-1887D1998C12}" destId="{EF73229F-4B38-5A4E-847B-724C21E269EE}" srcOrd="1" destOrd="0" presId="urn:microsoft.com/office/officeart/2005/8/layout/hProcess7#2"/>
    <dgm:cxn modelId="{8D08F0B7-7A3D-3948-B5D3-BD61BDA0D780}" srcId="{FA43F7A3-4E94-CF43-95C7-98D5599B13D2}" destId="{767220CA-A9AC-8342-8EA9-033A1350EBAA}" srcOrd="0" destOrd="0" parTransId="{89D742EB-E84E-3748-A9DA-0024827DA900}" sibTransId="{FCD09E9A-C797-1944-B3E9-A9644E12B813}"/>
    <dgm:cxn modelId="{3181587C-AB69-B946-99F7-836B6023B321}" srcId="{62C0EE39-1CD8-4847-AD59-9E6DA4F401CB}" destId="{BE2F5584-7FEA-584C-A75D-1525307ED77B}" srcOrd="0" destOrd="0" parTransId="{0C7BF680-494D-5242-BD53-53DF8EA8D882}" sibTransId="{B32A2E0C-CD30-AB40-B2D4-97406D82EA98}"/>
    <dgm:cxn modelId="{DB728DBC-0DDD-4224-857D-E6C4BD5C8D2C}" type="presOf" srcId="{8C6AA478-F6DF-1A41-B4FF-7C806D24FAF6}" destId="{60B31710-A196-8B42-A8FC-45AFE1051AE2}" srcOrd="0" destOrd="0" presId="urn:microsoft.com/office/officeart/2005/8/layout/hProcess7#2"/>
    <dgm:cxn modelId="{9E9807E7-D43A-B046-9558-0BF3FAA1B0E3}" srcId="{23524A85-6D9F-664A-A16E-1887D1998C12}" destId="{8C6AA478-F6DF-1A41-B4FF-7C806D24FAF6}" srcOrd="0" destOrd="0" parTransId="{AE6A21FD-2417-8C45-BE63-CD7AFA205279}" sibTransId="{9421A452-C840-1346-BE08-8263B17F4BF4}"/>
    <dgm:cxn modelId="{BCAAF4E7-3590-B34A-94F0-069809C3F447}" srcId="{FA43F7A3-4E94-CF43-95C7-98D5599B13D2}" destId="{62C0EE39-1CD8-4847-AD59-9E6DA4F401CB}" srcOrd="1" destOrd="0" parTransId="{28EA7807-4557-EE40-9760-C72A3A9EB24B}" sibTransId="{EE32303E-C71B-324A-B7C9-1D2E5891CDBF}"/>
    <dgm:cxn modelId="{958FAB8F-7594-D442-AF17-D543AB174C89}" srcId="{767220CA-A9AC-8342-8EA9-033A1350EBAA}" destId="{E2A5009D-8FED-004C-8640-AC20E87B1AF6}" srcOrd="0" destOrd="0" parTransId="{442CFB88-7743-384C-A792-6E86ECE96990}" sibTransId="{D9DD8ED5-9F0B-9844-9601-DED47A9B22A2}"/>
    <dgm:cxn modelId="{BBD67F84-49BD-4948-B3A1-99AB2687813F}" type="presParOf" srcId="{E24F5615-A0C7-7844-AE16-85A11F750742}" destId="{A909F001-B00D-5C47-8806-5A915D731C24}" srcOrd="0" destOrd="0" presId="urn:microsoft.com/office/officeart/2005/8/layout/hProcess7#2"/>
    <dgm:cxn modelId="{F1854576-49A8-49D9-8696-7DC29046CAC3}" type="presParOf" srcId="{A909F001-B00D-5C47-8806-5A915D731C24}" destId="{3C9F465F-92B5-5746-98BB-FC02A438F318}" srcOrd="0" destOrd="0" presId="urn:microsoft.com/office/officeart/2005/8/layout/hProcess7#2"/>
    <dgm:cxn modelId="{71AE1C33-BCFA-4C6E-AB37-F1565CD1E9A1}" type="presParOf" srcId="{A909F001-B00D-5C47-8806-5A915D731C24}" destId="{2D34223A-C5E9-1D44-A322-0C34B61ACD09}" srcOrd="1" destOrd="0" presId="urn:microsoft.com/office/officeart/2005/8/layout/hProcess7#2"/>
    <dgm:cxn modelId="{450DC759-1C71-4117-953A-AD183B9BD1A0}" type="presParOf" srcId="{A909F001-B00D-5C47-8806-5A915D731C24}" destId="{D784712F-2EEF-164F-9E19-8CDB3CA9D802}" srcOrd="2" destOrd="0" presId="urn:microsoft.com/office/officeart/2005/8/layout/hProcess7#2"/>
    <dgm:cxn modelId="{2301854D-D8AB-42CB-A03A-49AA36BFC9B1}" type="presParOf" srcId="{E24F5615-A0C7-7844-AE16-85A11F750742}" destId="{7A1CDD6B-1888-EE4A-9CAB-CBF950CB30D7}" srcOrd="1" destOrd="0" presId="urn:microsoft.com/office/officeart/2005/8/layout/hProcess7#2"/>
    <dgm:cxn modelId="{B74F15CE-07EE-4E16-B545-B3E188DCF314}" type="presParOf" srcId="{E24F5615-A0C7-7844-AE16-85A11F750742}" destId="{2A6B08D4-9BBE-924A-B957-3F82A6E92DF7}" srcOrd="2" destOrd="0" presId="urn:microsoft.com/office/officeart/2005/8/layout/hProcess7#2"/>
    <dgm:cxn modelId="{73850A95-4E98-40CC-9B49-E50FB43DC8B9}" type="presParOf" srcId="{2A6B08D4-9BBE-924A-B957-3F82A6E92DF7}" destId="{A8F66AD9-8CA6-7344-9A21-24FAF319C8D5}" srcOrd="0" destOrd="0" presId="urn:microsoft.com/office/officeart/2005/8/layout/hProcess7#2"/>
    <dgm:cxn modelId="{F71CD825-EF5C-4E01-BA75-A027D8540EA6}" type="presParOf" srcId="{2A6B08D4-9BBE-924A-B957-3F82A6E92DF7}" destId="{9C3829D7-A843-E445-B418-C7ED1CF63565}" srcOrd="1" destOrd="0" presId="urn:microsoft.com/office/officeart/2005/8/layout/hProcess7#2"/>
    <dgm:cxn modelId="{655C7098-176F-4920-9725-EBCC184EE74B}" type="presParOf" srcId="{2A6B08D4-9BBE-924A-B957-3F82A6E92DF7}" destId="{C6DDDD38-3094-AB4B-A468-87611F88F0B9}" srcOrd="2" destOrd="0" presId="urn:microsoft.com/office/officeart/2005/8/layout/hProcess7#2"/>
    <dgm:cxn modelId="{D9914BF3-5FC2-4F32-AC7A-8E9BC25D5DCE}" type="presParOf" srcId="{E24F5615-A0C7-7844-AE16-85A11F750742}" destId="{FF0D641D-4E5C-D742-A971-9B89DE9FAC89}" srcOrd="3" destOrd="0" presId="urn:microsoft.com/office/officeart/2005/8/layout/hProcess7#2"/>
    <dgm:cxn modelId="{B6D97BF8-1814-4B1C-8502-485511636497}" type="presParOf" srcId="{E24F5615-A0C7-7844-AE16-85A11F750742}" destId="{9F79B93E-A1F0-5546-B9E3-EBA8412FDCB0}" srcOrd="4" destOrd="0" presId="urn:microsoft.com/office/officeart/2005/8/layout/hProcess7#2"/>
    <dgm:cxn modelId="{276FE385-2C4A-44D2-AB93-1C3795842945}" type="presParOf" srcId="{9F79B93E-A1F0-5546-B9E3-EBA8412FDCB0}" destId="{54B10B2F-74AD-7B49-985E-0668DED23EF1}" srcOrd="0" destOrd="0" presId="urn:microsoft.com/office/officeart/2005/8/layout/hProcess7#2"/>
    <dgm:cxn modelId="{7F0F9B61-5EED-4392-B9B4-C7B6D5FB7B3F}" type="presParOf" srcId="{9F79B93E-A1F0-5546-B9E3-EBA8412FDCB0}" destId="{3B7D0259-021B-0B46-A684-E1C113CF49F8}" srcOrd="1" destOrd="0" presId="urn:microsoft.com/office/officeart/2005/8/layout/hProcess7#2"/>
    <dgm:cxn modelId="{8FC8CCDF-E67E-48EA-B68A-7566DEA9BE4D}" type="presParOf" srcId="{9F79B93E-A1F0-5546-B9E3-EBA8412FDCB0}" destId="{C0F3EF05-5F2F-3C48-A7F9-337AA0298BEC}" srcOrd="2" destOrd="0" presId="urn:microsoft.com/office/officeart/2005/8/layout/hProcess7#2"/>
    <dgm:cxn modelId="{5BEB78E8-57F9-4BC8-A795-5B9F88D734AA}" type="presParOf" srcId="{E24F5615-A0C7-7844-AE16-85A11F750742}" destId="{721029B1-F3EC-2D41-98E9-8079598C27D0}" srcOrd="5" destOrd="0" presId="urn:microsoft.com/office/officeart/2005/8/layout/hProcess7#2"/>
    <dgm:cxn modelId="{EAD8E687-0F8C-4D30-B74A-A2591B2497B7}" type="presParOf" srcId="{E24F5615-A0C7-7844-AE16-85A11F750742}" destId="{20F6AE74-DFE1-1F4C-8698-2A3E10CF2C4C}" srcOrd="6" destOrd="0" presId="urn:microsoft.com/office/officeart/2005/8/layout/hProcess7#2"/>
    <dgm:cxn modelId="{5E569132-B772-4CAA-88F8-5DC9C2027525}" type="presParOf" srcId="{20F6AE74-DFE1-1F4C-8698-2A3E10CF2C4C}" destId="{0842C0D4-ACC9-B14F-B220-068B296E1226}" srcOrd="0" destOrd="0" presId="urn:microsoft.com/office/officeart/2005/8/layout/hProcess7#2"/>
    <dgm:cxn modelId="{948541FD-DD79-441B-919F-7ECDCD6D0FBB}" type="presParOf" srcId="{20F6AE74-DFE1-1F4C-8698-2A3E10CF2C4C}" destId="{7DEAA9F1-0AD8-604C-BC02-E78382677E14}" srcOrd="1" destOrd="0" presId="urn:microsoft.com/office/officeart/2005/8/layout/hProcess7#2"/>
    <dgm:cxn modelId="{C5628F61-AF1A-47BA-8A67-E5602565B26B}" type="presParOf" srcId="{20F6AE74-DFE1-1F4C-8698-2A3E10CF2C4C}" destId="{06EFC9CB-C89E-E848-B7BB-43E4586AE22F}" srcOrd="2" destOrd="0" presId="urn:microsoft.com/office/officeart/2005/8/layout/hProcess7#2"/>
    <dgm:cxn modelId="{B4122198-970B-450A-B73E-566C1ED42A2C}" type="presParOf" srcId="{E24F5615-A0C7-7844-AE16-85A11F750742}" destId="{B99C568E-6E9A-6E4A-83DB-26F3026801EB}" srcOrd="7" destOrd="0" presId="urn:microsoft.com/office/officeart/2005/8/layout/hProcess7#2"/>
    <dgm:cxn modelId="{F9EE53E0-7319-4B53-9D84-6B43D78E9D7C}" type="presParOf" srcId="{E24F5615-A0C7-7844-AE16-85A11F750742}" destId="{2D6461EE-5783-1A47-AC1C-B01EC9214F12}" srcOrd="8" destOrd="0" presId="urn:microsoft.com/office/officeart/2005/8/layout/hProcess7#2"/>
    <dgm:cxn modelId="{26B85934-9C24-4376-B4D0-4B906F49170A}" type="presParOf" srcId="{2D6461EE-5783-1A47-AC1C-B01EC9214F12}" destId="{05C79D75-796D-FF49-95C5-45ECB2F64546}" srcOrd="0" destOrd="0" presId="urn:microsoft.com/office/officeart/2005/8/layout/hProcess7#2"/>
    <dgm:cxn modelId="{3F2079D4-8798-4620-AD6D-3D86791D26DE}" type="presParOf" srcId="{2D6461EE-5783-1A47-AC1C-B01EC9214F12}" destId="{EF73229F-4B38-5A4E-847B-724C21E269EE}" srcOrd="1" destOrd="0" presId="urn:microsoft.com/office/officeart/2005/8/layout/hProcess7#2"/>
    <dgm:cxn modelId="{D2FFAD3F-7DF4-4D1E-BE77-8DAC19E19376}" type="presParOf" srcId="{2D6461EE-5783-1A47-AC1C-B01EC9214F12}" destId="{60B31710-A196-8B42-A8FC-45AFE1051AE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7A76D-D8A1-0644-AC7C-CAE0A8D8C8B5}" type="doc">
      <dgm:prSet loTypeId="urn:microsoft.com/office/officeart/2005/8/layout/radial4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10C8233-3518-6C4B-B250-688286CE3AF5}">
      <dgm:prSet phldrT="[Text]" custT="1"/>
      <dgm:spPr/>
      <dgm:t>
        <a:bodyPr/>
        <a:lstStyle/>
        <a:p>
          <a:r>
            <a:rPr lang="es-MX" sz="2000" b="1" noProof="0" dirty="0" smtClean="0"/>
            <a:t>Entornos </a:t>
          </a:r>
          <a:r>
            <a:rPr lang="es-MX" sz="2000" b="1" noProof="0" dirty="0" smtClean="0"/>
            <a:t>promotores </a:t>
          </a:r>
          <a:r>
            <a:rPr lang="es-MX" sz="2000" b="1" noProof="0" dirty="0" smtClean="0"/>
            <a:t>de la salud</a:t>
          </a:r>
          <a:endParaRPr lang="es-MX" sz="2000" b="1" noProof="0" dirty="0"/>
        </a:p>
      </dgm:t>
    </dgm:pt>
    <dgm:pt modelId="{E7E25AE8-2489-474F-8EDB-344305DCBFBC}" type="parTrans" cxnId="{406239B0-D04B-C941-8C52-5A917519C4FD}">
      <dgm:prSet/>
      <dgm:spPr/>
      <dgm:t>
        <a:bodyPr/>
        <a:lstStyle/>
        <a:p>
          <a:endParaRPr lang="en-US"/>
        </a:p>
      </dgm:t>
    </dgm:pt>
    <dgm:pt modelId="{83CE3DCC-8A42-AF48-A90C-45B1451B9233}" type="sibTrans" cxnId="{406239B0-D04B-C941-8C52-5A917519C4FD}">
      <dgm:prSet/>
      <dgm:spPr/>
      <dgm:t>
        <a:bodyPr/>
        <a:lstStyle/>
        <a:p>
          <a:endParaRPr lang="en-US"/>
        </a:p>
      </dgm:t>
    </dgm:pt>
    <dgm:pt modelId="{12B39763-D8D9-A945-AC5B-8DEBF8E6F5ED}">
      <dgm:prSet phldrT="[Text]"/>
      <dgm:spPr/>
      <dgm:t>
        <a:bodyPr/>
        <a:lstStyle/>
        <a:p>
          <a:r>
            <a:rPr lang="es-MX" b="1" noProof="0" dirty="0" smtClean="0"/>
            <a:t>Hoga</a:t>
          </a:r>
          <a:r>
            <a:rPr lang="es-MX" noProof="0" dirty="0" smtClean="0"/>
            <a:t>r</a:t>
          </a:r>
          <a:endParaRPr lang="es-MX" noProof="0" dirty="0"/>
        </a:p>
      </dgm:t>
    </dgm:pt>
    <dgm:pt modelId="{C104D33B-37D0-1B4F-9880-A9C0EB44E442}" type="parTrans" cxnId="{1FD6CEF2-BE3B-D941-B203-CAEE4B33A8A5}">
      <dgm:prSet/>
      <dgm:spPr/>
      <dgm:t>
        <a:bodyPr/>
        <a:lstStyle/>
        <a:p>
          <a:endParaRPr lang="en-US"/>
        </a:p>
      </dgm:t>
    </dgm:pt>
    <dgm:pt modelId="{1CD4DA98-3ED7-3942-A406-7FCFD8BF0D47}" type="sibTrans" cxnId="{1FD6CEF2-BE3B-D941-B203-CAEE4B33A8A5}">
      <dgm:prSet/>
      <dgm:spPr/>
      <dgm:t>
        <a:bodyPr/>
        <a:lstStyle/>
        <a:p>
          <a:endParaRPr lang="en-US"/>
        </a:p>
      </dgm:t>
    </dgm:pt>
    <dgm:pt modelId="{4DD8CA35-45DB-E84E-8DA8-10553D4F190F}">
      <dgm:prSet phldrT="[Text]"/>
      <dgm:spPr/>
      <dgm:t>
        <a:bodyPr/>
        <a:lstStyle/>
        <a:p>
          <a:r>
            <a:rPr lang="es-MX" b="1" noProof="0" dirty="0" smtClean="0"/>
            <a:t>Escuela</a:t>
          </a:r>
          <a:endParaRPr lang="es-MX" b="1" noProof="0" dirty="0"/>
        </a:p>
      </dgm:t>
    </dgm:pt>
    <dgm:pt modelId="{D98B9200-5BE8-CF46-9522-03ECE0E6E98A}" type="parTrans" cxnId="{79F6361B-778F-E140-B033-7B9E70AE2195}">
      <dgm:prSet/>
      <dgm:spPr/>
      <dgm:t>
        <a:bodyPr/>
        <a:lstStyle/>
        <a:p>
          <a:endParaRPr lang="en-US"/>
        </a:p>
      </dgm:t>
    </dgm:pt>
    <dgm:pt modelId="{17F4C51E-47E6-6242-ABDD-AEA34A4CC663}" type="sibTrans" cxnId="{79F6361B-778F-E140-B033-7B9E70AE2195}">
      <dgm:prSet/>
      <dgm:spPr/>
      <dgm:t>
        <a:bodyPr/>
        <a:lstStyle/>
        <a:p>
          <a:endParaRPr lang="en-US"/>
        </a:p>
      </dgm:t>
    </dgm:pt>
    <dgm:pt modelId="{2F16F948-89BE-E948-8738-D6BE7B61C73D}">
      <dgm:prSet phldrT="[Text]"/>
      <dgm:spPr/>
      <dgm:t>
        <a:bodyPr/>
        <a:lstStyle/>
        <a:p>
          <a:r>
            <a:rPr lang="es-MX" b="1" noProof="0" dirty="0" smtClean="0"/>
            <a:t>Sitios de esparcimiento y convivencia</a:t>
          </a:r>
          <a:endParaRPr lang="es-MX" b="1" noProof="0" dirty="0"/>
        </a:p>
      </dgm:t>
    </dgm:pt>
    <dgm:pt modelId="{1FDB6032-E97A-A04A-8E41-EFBD7CF71966}" type="parTrans" cxnId="{8A05CFA7-4916-3D4A-ACEA-72CC83373DCD}">
      <dgm:prSet/>
      <dgm:spPr/>
      <dgm:t>
        <a:bodyPr/>
        <a:lstStyle/>
        <a:p>
          <a:endParaRPr lang="en-US"/>
        </a:p>
      </dgm:t>
    </dgm:pt>
    <dgm:pt modelId="{DE228F04-B83A-0247-83B0-BF9EED0AE9CE}" type="sibTrans" cxnId="{8A05CFA7-4916-3D4A-ACEA-72CC83373DCD}">
      <dgm:prSet/>
      <dgm:spPr/>
      <dgm:t>
        <a:bodyPr/>
        <a:lstStyle/>
        <a:p>
          <a:endParaRPr lang="en-US"/>
        </a:p>
      </dgm:t>
    </dgm:pt>
    <dgm:pt modelId="{F49FCA46-985C-8C42-BFA9-F38640648E8A}">
      <dgm:prSet phldrT="[Text]"/>
      <dgm:spPr/>
      <dgm:t>
        <a:bodyPr/>
        <a:lstStyle/>
        <a:p>
          <a:r>
            <a:rPr lang="es-MX" b="1" noProof="0" dirty="0" smtClean="0"/>
            <a:t>Mercados</a:t>
          </a:r>
          <a:endParaRPr lang="es-MX" b="1" noProof="0" dirty="0"/>
        </a:p>
      </dgm:t>
    </dgm:pt>
    <dgm:pt modelId="{F90CAE22-C3FD-BE4A-BDE2-B0B712FBA854}" type="parTrans" cxnId="{72FEB2CC-2199-A046-AF4A-315E936EF776}">
      <dgm:prSet/>
      <dgm:spPr/>
      <dgm:t>
        <a:bodyPr/>
        <a:lstStyle/>
        <a:p>
          <a:endParaRPr lang="en-US"/>
        </a:p>
      </dgm:t>
    </dgm:pt>
    <dgm:pt modelId="{B1D48D0A-3FDA-0541-AF3F-09ACE2202371}" type="sibTrans" cxnId="{72FEB2CC-2199-A046-AF4A-315E936EF776}">
      <dgm:prSet/>
      <dgm:spPr/>
      <dgm:t>
        <a:bodyPr/>
        <a:lstStyle/>
        <a:p>
          <a:endParaRPr lang="en-US"/>
        </a:p>
      </dgm:t>
    </dgm:pt>
    <dgm:pt modelId="{9BC40295-C569-8841-A069-0F998A68641B}">
      <dgm:prSet phldrT="[Text]"/>
      <dgm:spPr/>
      <dgm:t>
        <a:bodyPr/>
        <a:lstStyle/>
        <a:p>
          <a:r>
            <a:rPr lang="es-MX" b="1" noProof="0" dirty="0" smtClean="0"/>
            <a:t>Albergues para jornaleros</a:t>
          </a:r>
          <a:endParaRPr lang="es-MX" b="1" noProof="0" dirty="0"/>
        </a:p>
      </dgm:t>
    </dgm:pt>
    <dgm:pt modelId="{9F6488E9-3D45-C746-B626-793F619F51EF}" type="parTrans" cxnId="{6F6F4C38-C291-BB44-9CD8-AC732FFEEEC2}">
      <dgm:prSet/>
      <dgm:spPr/>
      <dgm:t>
        <a:bodyPr/>
        <a:lstStyle/>
        <a:p>
          <a:endParaRPr lang="en-US"/>
        </a:p>
      </dgm:t>
    </dgm:pt>
    <dgm:pt modelId="{984422C8-A830-7141-B7F4-7B97FBA30251}" type="sibTrans" cxnId="{6F6F4C38-C291-BB44-9CD8-AC732FFEEEC2}">
      <dgm:prSet/>
      <dgm:spPr/>
      <dgm:t>
        <a:bodyPr/>
        <a:lstStyle/>
        <a:p>
          <a:endParaRPr lang="en-US"/>
        </a:p>
      </dgm:t>
    </dgm:pt>
    <dgm:pt modelId="{F4E9D725-DD7C-904A-9DDC-65BFBDD8F8C9}">
      <dgm:prSet phldrT="[Text]"/>
      <dgm:spPr/>
      <dgm:t>
        <a:bodyPr/>
        <a:lstStyle/>
        <a:p>
          <a:r>
            <a:rPr lang="es-MX" b="1" noProof="0" dirty="0" smtClean="0"/>
            <a:t>Transporte</a:t>
          </a:r>
          <a:endParaRPr lang="es-MX" b="1" noProof="0" dirty="0"/>
        </a:p>
      </dgm:t>
    </dgm:pt>
    <dgm:pt modelId="{4C95587D-8C16-554A-BC00-F32276BEFCF3}" type="parTrans" cxnId="{F0C12511-8590-CB41-BBA0-C81928F5981D}">
      <dgm:prSet/>
      <dgm:spPr/>
      <dgm:t>
        <a:bodyPr/>
        <a:lstStyle/>
        <a:p>
          <a:endParaRPr lang="en-US"/>
        </a:p>
      </dgm:t>
    </dgm:pt>
    <dgm:pt modelId="{7C8DBE0D-5165-C742-85E0-9BCE0FE60713}" type="sibTrans" cxnId="{F0C12511-8590-CB41-BBA0-C81928F5981D}">
      <dgm:prSet/>
      <dgm:spPr/>
      <dgm:t>
        <a:bodyPr/>
        <a:lstStyle/>
        <a:p>
          <a:endParaRPr lang="en-US"/>
        </a:p>
      </dgm:t>
    </dgm:pt>
    <dgm:pt modelId="{8621010B-3538-894E-B230-1C4788F94948}">
      <dgm:prSet phldrT="[Text]"/>
      <dgm:spPr/>
      <dgm:t>
        <a:bodyPr/>
        <a:lstStyle/>
        <a:p>
          <a:r>
            <a:rPr lang="es-MX" b="1" noProof="0" dirty="0" smtClean="0"/>
            <a:t>Sitios de Trabajo</a:t>
          </a:r>
          <a:endParaRPr lang="es-MX" b="1" noProof="0" dirty="0"/>
        </a:p>
      </dgm:t>
    </dgm:pt>
    <dgm:pt modelId="{336273D8-7890-7A4E-BD2C-07D829ED1CE0}" type="parTrans" cxnId="{F9E63C87-6DC7-994D-9A65-3F1BB1878B13}">
      <dgm:prSet/>
      <dgm:spPr/>
      <dgm:t>
        <a:bodyPr/>
        <a:lstStyle/>
        <a:p>
          <a:endParaRPr lang="en-US"/>
        </a:p>
      </dgm:t>
    </dgm:pt>
    <dgm:pt modelId="{48D13717-EC29-884C-8D3E-E980F4426152}" type="sibTrans" cxnId="{F9E63C87-6DC7-994D-9A65-3F1BB1878B13}">
      <dgm:prSet/>
      <dgm:spPr/>
      <dgm:t>
        <a:bodyPr/>
        <a:lstStyle/>
        <a:p>
          <a:endParaRPr lang="en-US"/>
        </a:p>
      </dgm:t>
    </dgm:pt>
    <dgm:pt modelId="{124D866D-07C0-4741-A725-EE6659B34742}">
      <dgm:prSet phldrT="[Text]"/>
      <dgm:spPr/>
      <dgm:t>
        <a:bodyPr/>
        <a:lstStyle/>
        <a:p>
          <a:r>
            <a:rPr lang="es-MX" b="1" noProof="0" dirty="0" smtClean="0"/>
            <a:t>Unidad de Salud</a:t>
          </a:r>
          <a:endParaRPr lang="es-MX" b="1" noProof="0" dirty="0"/>
        </a:p>
      </dgm:t>
    </dgm:pt>
    <dgm:pt modelId="{71CD2B4A-C2B7-C54D-9D1C-D21C861B70A7}" type="parTrans" cxnId="{34DE7825-7184-2444-8BB6-B251A17AEFE2}">
      <dgm:prSet/>
      <dgm:spPr/>
      <dgm:t>
        <a:bodyPr/>
        <a:lstStyle/>
        <a:p>
          <a:endParaRPr lang="en-US"/>
        </a:p>
      </dgm:t>
    </dgm:pt>
    <dgm:pt modelId="{B481B851-6CD1-8541-BFDE-169CED497FF6}" type="sibTrans" cxnId="{34DE7825-7184-2444-8BB6-B251A17AEFE2}">
      <dgm:prSet/>
      <dgm:spPr/>
      <dgm:t>
        <a:bodyPr/>
        <a:lstStyle/>
        <a:p>
          <a:endParaRPr lang="en-US"/>
        </a:p>
      </dgm:t>
    </dgm:pt>
    <dgm:pt modelId="{A29BBA85-D9AA-6147-A55C-70D9D93EC949}" type="pres">
      <dgm:prSet presAssocID="{38D7A76D-D8A1-0644-AC7C-CAE0A8D8C8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40925CF-80E8-D84B-B578-2CC31569ED80}" type="pres">
      <dgm:prSet presAssocID="{A10C8233-3518-6C4B-B250-688286CE3AF5}" presName="centerShape" presStyleLbl="node0" presStyleIdx="0" presStyleCnt="1"/>
      <dgm:spPr/>
      <dgm:t>
        <a:bodyPr/>
        <a:lstStyle/>
        <a:p>
          <a:endParaRPr lang="en-US"/>
        </a:p>
      </dgm:t>
    </dgm:pt>
    <dgm:pt modelId="{320C25A1-24AF-6B4A-B2C9-7F1F8DAFF198}" type="pres">
      <dgm:prSet presAssocID="{C104D33B-37D0-1B4F-9880-A9C0EB44E442}" presName="parTrans" presStyleLbl="bgSibTrans2D1" presStyleIdx="0" presStyleCnt="8"/>
      <dgm:spPr/>
      <dgm:t>
        <a:bodyPr/>
        <a:lstStyle/>
        <a:p>
          <a:endParaRPr lang="es-MX"/>
        </a:p>
      </dgm:t>
    </dgm:pt>
    <dgm:pt modelId="{955E4E51-FB38-B14E-8922-4E7F38E371CF}" type="pres">
      <dgm:prSet presAssocID="{12B39763-D8D9-A945-AC5B-8DEBF8E6F5E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82A418-63F8-0D4E-9010-0DCB119C80FA}" type="pres">
      <dgm:prSet presAssocID="{D98B9200-5BE8-CF46-9522-03ECE0E6E98A}" presName="parTrans" presStyleLbl="bgSibTrans2D1" presStyleIdx="1" presStyleCnt="8"/>
      <dgm:spPr/>
      <dgm:t>
        <a:bodyPr/>
        <a:lstStyle/>
        <a:p>
          <a:endParaRPr lang="es-MX"/>
        </a:p>
      </dgm:t>
    </dgm:pt>
    <dgm:pt modelId="{F7F7CF1B-5276-FF4E-A9E7-D0FA8525B962}" type="pres">
      <dgm:prSet presAssocID="{4DD8CA35-45DB-E84E-8DA8-10553D4F190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16239-5EB8-FB4D-9C39-37BF456BA270}" type="pres">
      <dgm:prSet presAssocID="{1FDB6032-E97A-A04A-8E41-EFBD7CF71966}" presName="parTrans" presStyleLbl="bgSibTrans2D1" presStyleIdx="2" presStyleCnt="8"/>
      <dgm:spPr/>
      <dgm:t>
        <a:bodyPr/>
        <a:lstStyle/>
        <a:p>
          <a:endParaRPr lang="es-MX"/>
        </a:p>
      </dgm:t>
    </dgm:pt>
    <dgm:pt modelId="{A50F3660-9B0B-7F4D-8031-57BC603E570D}" type="pres">
      <dgm:prSet presAssocID="{2F16F948-89BE-E948-8738-D6BE7B61C73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9FCE64-C20C-754F-8A11-0615F64CD883}" type="pres">
      <dgm:prSet presAssocID="{F90CAE22-C3FD-BE4A-BDE2-B0B712FBA854}" presName="parTrans" presStyleLbl="bgSibTrans2D1" presStyleIdx="3" presStyleCnt="8"/>
      <dgm:spPr/>
      <dgm:t>
        <a:bodyPr/>
        <a:lstStyle/>
        <a:p>
          <a:endParaRPr lang="es-MX"/>
        </a:p>
      </dgm:t>
    </dgm:pt>
    <dgm:pt modelId="{574E372F-A2F0-334B-B46F-0E4A42139759}" type="pres">
      <dgm:prSet presAssocID="{F49FCA46-985C-8C42-BFA9-F38640648E8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1436E-016F-E740-BB83-1AE2B86FE551}" type="pres">
      <dgm:prSet presAssocID="{9F6488E9-3D45-C746-B626-793F619F51EF}" presName="parTrans" presStyleLbl="bgSibTrans2D1" presStyleIdx="4" presStyleCnt="8"/>
      <dgm:spPr/>
      <dgm:t>
        <a:bodyPr/>
        <a:lstStyle/>
        <a:p>
          <a:endParaRPr lang="es-MX"/>
        </a:p>
      </dgm:t>
    </dgm:pt>
    <dgm:pt modelId="{670D0876-F209-D546-BACB-DA9E0ACC5CE0}" type="pres">
      <dgm:prSet presAssocID="{9BC40295-C569-8841-A069-0F998A68641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1CDA46-047A-B34E-88C8-4DDE03145396}" type="pres">
      <dgm:prSet presAssocID="{4C95587D-8C16-554A-BC00-F32276BEFCF3}" presName="parTrans" presStyleLbl="bgSibTrans2D1" presStyleIdx="5" presStyleCnt="8"/>
      <dgm:spPr/>
      <dgm:t>
        <a:bodyPr/>
        <a:lstStyle/>
        <a:p>
          <a:endParaRPr lang="es-MX"/>
        </a:p>
      </dgm:t>
    </dgm:pt>
    <dgm:pt modelId="{072515AC-8BC5-134E-A0DB-83D43D1C67AF}" type="pres">
      <dgm:prSet presAssocID="{F4E9D725-DD7C-904A-9DDC-65BFBDD8F8C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27562C-6C24-3145-B830-02FB5F79BA1E}" type="pres">
      <dgm:prSet presAssocID="{336273D8-7890-7A4E-BD2C-07D829ED1CE0}" presName="parTrans" presStyleLbl="bgSibTrans2D1" presStyleIdx="6" presStyleCnt="8"/>
      <dgm:spPr/>
      <dgm:t>
        <a:bodyPr/>
        <a:lstStyle/>
        <a:p>
          <a:endParaRPr lang="es-MX"/>
        </a:p>
      </dgm:t>
    </dgm:pt>
    <dgm:pt modelId="{1AD9FDB4-7978-DA4F-BBA6-E29069803DDC}" type="pres">
      <dgm:prSet presAssocID="{8621010B-3538-894E-B230-1C4788F9494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E31056-C669-4949-A6FD-8763592014A9}" type="pres">
      <dgm:prSet presAssocID="{71CD2B4A-C2B7-C54D-9D1C-D21C861B70A7}" presName="parTrans" presStyleLbl="bgSibTrans2D1" presStyleIdx="7" presStyleCnt="8"/>
      <dgm:spPr/>
      <dgm:t>
        <a:bodyPr/>
        <a:lstStyle/>
        <a:p>
          <a:endParaRPr lang="es-MX"/>
        </a:p>
      </dgm:t>
    </dgm:pt>
    <dgm:pt modelId="{EA690940-CF2E-E245-9323-BAE09FC00282}" type="pres">
      <dgm:prSet presAssocID="{124D866D-07C0-4741-A725-EE6659B3474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DA4C21-E696-9343-92EC-894C76FF4B87}" type="presOf" srcId="{4C95587D-8C16-554A-BC00-F32276BEFCF3}" destId="{6B1CDA46-047A-B34E-88C8-4DDE03145396}" srcOrd="0" destOrd="0" presId="urn:microsoft.com/office/officeart/2005/8/layout/radial4"/>
    <dgm:cxn modelId="{ACC6FB0C-15E4-0549-AC94-B656FCEA596C}" type="presOf" srcId="{38D7A76D-D8A1-0644-AC7C-CAE0A8D8C8B5}" destId="{A29BBA85-D9AA-6147-A55C-70D9D93EC949}" srcOrd="0" destOrd="0" presId="urn:microsoft.com/office/officeart/2005/8/layout/radial4"/>
    <dgm:cxn modelId="{E1BFA0F0-0EDB-0942-8994-0536D5D12DAA}" type="presOf" srcId="{9F6488E9-3D45-C746-B626-793F619F51EF}" destId="{08D1436E-016F-E740-BB83-1AE2B86FE551}" srcOrd="0" destOrd="0" presId="urn:microsoft.com/office/officeart/2005/8/layout/radial4"/>
    <dgm:cxn modelId="{8A05CFA7-4916-3D4A-ACEA-72CC83373DCD}" srcId="{A10C8233-3518-6C4B-B250-688286CE3AF5}" destId="{2F16F948-89BE-E948-8738-D6BE7B61C73D}" srcOrd="2" destOrd="0" parTransId="{1FDB6032-E97A-A04A-8E41-EFBD7CF71966}" sibTransId="{DE228F04-B83A-0247-83B0-BF9EED0AE9CE}"/>
    <dgm:cxn modelId="{D4D450C2-D160-8F46-B3C8-B36252B45BBA}" type="presOf" srcId="{F90CAE22-C3FD-BE4A-BDE2-B0B712FBA854}" destId="{809FCE64-C20C-754F-8A11-0615F64CD883}" srcOrd="0" destOrd="0" presId="urn:microsoft.com/office/officeart/2005/8/layout/radial4"/>
    <dgm:cxn modelId="{70007C4C-F0E1-8340-AAD8-A7F550791619}" type="presOf" srcId="{F49FCA46-985C-8C42-BFA9-F38640648E8A}" destId="{574E372F-A2F0-334B-B46F-0E4A42139759}" srcOrd="0" destOrd="0" presId="urn:microsoft.com/office/officeart/2005/8/layout/radial4"/>
    <dgm:cxn modelId="{1FD6CEF2-BE3B-D941-B203-CAEE4B33A8A5}" srcId="{A10C8233-3518-6C4B-B250-688286CE3AF5}" destId="{12B39763-D8D9-A945-AC5B-8DEBF8E6F5ED}" srcOrd="0" destOrd="0" parTransId="{C104D33B-37D0-1B4F-9880-A9C0EB44E442}" sibTransId="{1CD4DA98-3ED7-3942-A406-7FCFD8BF0D47}"/>
    <dgm:cxn modelId="{57423DDB-E1B2-A843-BBDD-072360D4F5BB}" type="presOf" srcId="{D98B9200-5BE8-CF46-9522-03ECE0E6E98A}" destId="{D482A418-63F8-0D4E-9010-0DCB119C80FA}" srcOrd="0" destOrd="0" presId="urn:microsoft.com/office/officeart/2005/8/layout/radial4"/>
    <dgm:cxn modelId="{34DE7825-7184-2444-8BB6-B251A17AEFE2}" srcId="{A10C8233-3518-6C4B-B250-688286CE3AF5}" destId="{124D866D-07C0-4741-A725-EE6659B34742}" srcOrd="7" destOrd="0" parTransId="{71CD2B4A-C2B7-C54D-9D1C-D21C861B70A7}" sibTransId="{B481B851-6CD1-8541-BFDE-169CED497FF6}"/>
    <dgm:cxn modelId="{A15EBF3C-44BE-8E47-8038-E093AEAACCCA}" type="presOf" srcId="{4DD8CA35-45DB-E84E-8DA8-10553D4F190F}" destId="{F7F7CF1B-5276-FF4E-A9E7-D0FA8525B962}" srcOrd="0" destOrd="0" presId="urn:microsoft.com/office/officeart/2005/8/layout/radial4"/>
    <dgm:cxn modelId="{965ED15E-7586-D94F-A7BF-6A162D8F886F}" type="presOf" srcId="{1FDB6032-E97A-A04A-8E41-EFBD7CF71966}" destId="{EE116239-5EB8-FB4D-9C39-37BF456BA270}" srcOrd="0" destOrd="0" presId="urn:microsoft.com/office/officeart/2005/8/layout/radial4"/>
    <dgm:cxn modelId="{C1BA4128-CBFD-3745-98A0-06558E11BEDE}" type="presOf" srcId="{124D866D-07C0-4741-A725-EE6659B34742}" destId="{EA690940-CF2E-E245-9323-BAE09FC00282}" srcOrd="0" destOrd="0" presId="urn:microsoft.com/office/officeart/2005/8/layout/radial4"/>
    <dgm:cxn modelId="{F723A095-A9B7-9349-BB57-B385953D0B5F}" type="presOf" srcId="{8621010B-3538-894E-B230-1C4788F94948}" destId="{1AD9FDB4-7978-DA4F-BBA6-E29069803DDC}" srcOrd="0" destOrd="0" presId="urn:microsoft.com/office/officeart/2005/8/layout/radial4"/>
    <dgm:cxn modelId="{F9E63C87-6DC7-994D-9A65-3F1BB1878B13}" srcId="{A10C8233-3518-6C4B-B250-688286CE3AF5}" destId="{8621010B-3538-894E-B230-1C4788F94948}" srcOrd="6" destOrd="0" parTransId="{336273D8-7890-7A4E-BD2C-07D829ED1CE0}" sibTransId="{48D13717-EC29-884C-8D3E-E980F4426152}"/>
    <dgm:cxn modelId="{6F6F4C38-C291-BB44-9CD8-AC732FFEEEC2}" srcId="{A10C8233-3518-6C4B-B250-688286CE3AF5}" destId="{9BC40295-C569-8841-A069-0F998A68641B}" srcOrd="4" destOrd="0" parTransId="{9F6488E9-3D45-C746-B626-793F619F51EF}" sibTransId="{984422C8-A830-7141-B7F4-7B97FBA30251}"/>
    <dgm:cxn modelId="{EBE01C71-A965-AA4C-89FA-31DF27AC117F}" type="presOf" srcId="{F4E9D725-DD7C-904A-9DDC-65BFBDD8F8C9}" destId="{072515AC-8BC5-134E-A0DB-83D43D1C67AF}" srcOrd="0" destOrd="0" presId="urn:microsoft.com/office/officeart/2005/8/layout/radial4"/>
    <dgm:cxn modelId="{2DEB2620-AD7E-274D-A5B3-3C0656CC756E}" type="presOf" srcId="{12B39763-D8D9-A945-AC5B-8DEBF8E6F5ED}" destId="{955E4E51-FB38-B14E-8922-4E7F38E371CF}" srcOrd="0" destOrd="0" presId="urn:microsoft.com/office/officeart/2005/8/layout/radial4"/>
    <dgm:cxn modelId="{79F6361B-778F-E140-B033-7B9E70AE2195}" srcId="{A10C8233-3518-6C4B-B250-688286CE3AF5}" destId="{4DD8CA35-45DB-E84E-8DA8-10553D4F190F}" srcOrd="1" destOrd="0" parTransId="{D98B9200-5BE8-CF46-9522-03ECE0E6E98A}" sibTransId="{17F4C51E-47E6-6242-ABDD-AEA34A4CC663}"/>
    <dgm:cxn modelId="{4F149C9D-26FD-E647-B66D-3B6A932AED16}" type="presOf" srcId="{71CD2B4A-C2B7-C54D-9D1C-D21C861B70A7}" destId="{22E31056-C669-4949-A6FD-8763592014A9}" srcOrd="0" destOrd="0" presId="urn:microsoft.com/office/officeart/2005/8/layout/radial4"/>
    <dgm:cxn modelId="{249F29BC-909F-6046-BB0D-370E0207AF06}" type="presOf" srcId="{9BC40295-C569-8841-A069-0F998A68641B}" destId="{670D0876-F209-D546-BACB-DA9E0ACC5CE0}" srcOrd="0" destOrd="0" presId="urn:microsoft.com/office/officeart/2005/8/layout/radial4"/>
    <dgm:cxn modelId="{DA80912B-440A-8C46-8192-6AB7AAD11546}" type="presOf" srcId="{A10C8233-3518-6C4B-B250-688286CE3AF5}" destId="{940925CF-80E8-D84B-B578-2CC31569ED80}" srcOrd="0" destOrd="0" presId="urn:microsoft.com/office/officeart/2005/8/layout/radial4"/>
    <dgm:cxn modelId="{406239B0-D04B-C941-8C52-5A917519C4FD}" srcId="{38D7A76D-D8A1-0644-AC7C-CAE0A8D8C8B5}" destId="{A10C8233-3518-6C4B-B250-688286CE3AF5}" srcOrd="0" destOrd="0" parTransId="{E7E25AE8-2489-474F-8EDB-344305DCBFBC}" sibTransId="{83CE3DCC-8A42-AF48-A90C-45B1451B9233}"/>
    <dgm:cxn modelId="{2F4A5772-6352-1148-AC39-DC7905D0D004}" type="presOf" srcId="{C104D33B-37D0-1B4F-9880-A9C0EB44E442}" destId="{320C25A1-24AF-6B4A-B2C9-7F1F8DAFF198}" srcOrd="0" destOrd="0" presId="urn:microsoft.com/office/officeart/2005/8/layout/radial4"/>
    <dgm:cxn modelId="{DA654635-C533-4049-A404-3C0C3A7339E7}" type="presOf" srcId="{336273D8-7890-7A4E-BD2C-07D829ED1CE0}" destId="{4727562C-6C24-3145-B830-02FB5F79BA1E}" srcOrd="0" destOrd="0" presId="urn:microsoft.com/office/officeart/2005/8/layout/radial4"/>
    <dgm:cxn modelId="{72FEB2CC-2199-A046-AF4A-315E936EF776}" srcId="{A10C8233-3518-6C4B-B250-688286CE3AF5}" destId="{F49FCA46-985C-8C42-BFA9-F38640648E8A}" srcOrd="3" destOrd="0" parTransId="{F90CAE22-C3FD-BE4A-BDE2-B0B712FBA854}" sibTransId="{B1D48D0A-3FDA-0541-AF3F-09ACE2202371}"/>
    <dgm:cxn modelId="{022F147C-2BCA-3044-BAAA-5DA1E23D6B83}" type="presOf" srcId="{2F16F948-89BE-E948-8738-D6BE7B61C73D}" destId="{A50F3660-9B0B-7F4D-8031-57BC603E570D}" srcOrd="0" destOrd="0" presId="urn:microsoft.com/office/officeart/2005/8/layout/radial4"/>
    <dgm:cxn modelId="{F0C12511-8590-CB41-BBA0-C81928F5981D}" srcId="{A10C8233-3518-6C4B-B250-688286CE3AF5}" destId="{F4E9D725-DD7C-904A-9DDC-65BFBDD8F8C9}" srcOrd="5" destOrd="0" parTransId="{4C95587D-8C16-554A-BC00-F32276BEFCF3}" sibTransId="{7C8DBE0D-5165-C742-85E0-9BCE0FE60713}"/>
    <dgm:cxn modelId="{516E0756-14C0-4548-8727-DD71A9D7147D}" type="presParOf" srcId="{A29BBA85-D9AA-6147-A55C-70D9D93EC949}" destId="{940925CF-80E8-D84B-B578-2CC31569ED80}" srcOrd="0" destOrd="0" presId="urn:microsoft.com/office/officeart/2005/8/layout/radial4"/>
    <dgm:cxn modelId="{AF00D01C-28B4-D04A-9248-98EB8DA50AC3}" type="presParOf" srcId="{A29BBA85-D9AA-6147-A55C-70D9D93EC949}" destId="{320C25A1-24AF-6B4A-B2C9-7F1F8DAFF198}" srcOrd="1" destOrd="0" presId="urn:microsoft.com/office/officeart/2005/8/layout/radial4"/>
    <dgm:cxn modelId="{47DAB616-5015-7444-9484-BE61B88A5130}" type="presParOf" srcId="{A29BBA85-D9AA-6147-A55C-70D9D93EC949}" destId="{955E4E51-FB38-B14E-8922-4E7F38E371CF}" srcOrd="2" destOrd="0" presId="urn:microsoft.com/office/officeart/2005/8/layout/radial4"/>
    <dgm:cxn modelId="{1BA1C998-F711-3F4C-AEF3-348B143F864D}" type="presParOf" srcId="{A29BBA85-D9AA-6147-A55C-70D9D93EC949}" destId="{D482A418-63F8-0D4E-9010-0DCB119C80FA}" srcOrd="3" destOrd="0" presId="urn:microsoft.com/office/officeart/2005/8/layout/radial4"/>
    <dgm:cxn modelId="{07B63E49-C4D7-F14A-848A-65B6D0320C2D}" type="presParOf" srcId="{A29BBA85-D9AA-6147-A55C-70D9D93EC949}" destId="{F7F7CF1B-5276-FF4E-A9E7-D0FA8525B962}" srcOrd="4" destOrd="0" presId="urn:microsoft.com/office/officeart/2005/8/layout/radial4"/>
    <dgm:cxn modelId="{552A9B31-03FD-9C47-BCBD-453D0A67F686}" type="presParOf" srcId="{A29BBA85-D9AA-6147-A55C-70D9D93EC949}" destId="{EE116239-5EB8-FB4D-9C39-37BF456BA270}" srcOrd="5" destOrd="0" presId="urn:microsoft.com/office/officeart/2005/8/layout/radial4"/>
    <dgm:cxn modelId="{CE6B09C3-41E5-074E-8076-E4C4CDCAF7B8}" type="presParOf" srcId="{A29BBA85-D9AA-6147-A55C-70D9D93EC949}" destId="{A50F3660-9B0B-7F4D-8031-57BC603E570D}" srcOrd="6" destOrd="0" presId="urn:microsoft.com/office/officeart/2005/8/layout/radial4"/>
    <dgm:cxn modelId="{9D08F662-1548-CB41-87AE-8A9759A92501}" type="presParOf" srcId="{A29BBA85-D9AA-6147-A55C-70D9D93EC949}" destId="{809FCE64-C20C-754F-8A11-0615F64CD883}" srcOrd="7" destOrd="0" presId="urn:microsoft.com/office/officeart/2005/8/layout/radial4"/>
    <dgm:cxn modelId="{660B9139-7AD1-1447-8894-87CE91C761BB}" type="presParOf" srcId="{A29BBA85-D9AA-6147-A55C-70D9D93EC949}" destId="{574E372F-A2F0-334B-B46F-0E4A42139759}" srcOrd="8" destOrd="0" presId="urn:microsoft.com/office/officeart/2005/8/layout/radial4"/>
    <dgm:cxn modelId="{81427690-C221-FB4D-88A6-76361CB81E8C}" type="presParOf" srcId="{A29BBA85-D9AA-6147-A55C-70D9D93EC949}" destId="{08D1436E-016F-E740-BB83-1AE2B86FE551}" srcOrd="9" destOrd="0" presId="urn:microsoft.com/office/officeart/2005/8/layout/radial4"/>
    <dgm:cxn modelId="{9544E877-3294-ED42-9065-241D1A9AFCDF}" type="presParOf" srcId="{A29BBA85-D9AA-6147-A55C-70D9D93EC949}" destId="{670D0876-F209-D546-BACB-DA9E0ACC5CE0}" srcOrd="10" destOrd="0" presId="urn:microsoft.com/office/officeart/2005/8/layout/radial4"/>
    <dgm:cxn modelId="{658B8389-419A-6141-B7B6-EB330247E1C7}" type="presParOf" srcId="{A29BBA85-D9AA-6147-A55C-70D9D93EC949}" destId="{6B1CDA46-047A-B34E-88C8-4DDE03145396}" srcOrd="11" destOrd="0" presId="urn:microsoft.com/office/officeart/2005/8/layout/radial4"/>
    <dgm:cxn modelId="{28E947AE-0351-ED47-BF62-1E7432848845}" type="presParOf" srcId="{A29BBA85-D9AA-6147-A55C-70D9D93EC949}" destId="{072515AC-8BC5-134E-A0DB-83D43D1C67AF}" srcOrd="12" destOrd="0" presId="urn:microsoft.com/office/officeart/2005/8/layout/radial4"/>
    <dgm:cxn modelId="{7BA15EAD-8B7A-F749-93BB-11DD3471A748}" type="presParOf" srcId="{A29BBA85-D9AA-6147-A55C-70D9D93EC949}" destId="{4727562C-6C24-3145-B830-02FB5F79BA1E}" srcOrd="13" destOrd="0" presId="urn:microsoft.com/office/officeart/2005/8/layout/radial4"/>
    <dgm:cxn modelId="{1AD3C785-C811-DE47-A058-E4126D8D818A}" type="presParOf" srcId="{A29BBA85-D9AA-6147-A55C-70D9D93EC949}" destId="{1AD9FDB4-7978-DA4F-BBA6-E29069803DDC}" srcOrd="14" destOrd="0" presId="urn:microsoft.com/office/officeart/2005/8/layout/radial4"/>
    <dgm:cxn modelId="{CCAC7CFC-254E-644C-AAD1-203CA793F8EB}" type="presParOf" srcId="{A29BBA85-D9AA-6147-A55C-70D9D93EC949}" destId="{22E31056-C669-4949-A6FD-8763592014A9}" srcOrd="15" destOrd="0" presId="urn:microsoft.com/office/officeart/2005/8/layout/radial4"/>
    <dgm:cxn modelId="{B0A87BD3-1236-8640-8719-CD76B51445B5}" type="presParOf" srcId="{A29BBA85-D9AA-6147-A55C-70D9D93EC949}" destId="{EA690940-CF2E-E245-9323-BAE09FC0028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2BD5F-FB3A-9244-B0ED-3320861FB8E8}">
      <dsp:nvSpPr>
        <dsp:cNvPr id="0" name=""/>
        <dsp:cNvSpPr/>
      </dsp:nvSpPr>
      <dsp:spPr>
        <a:xfrm>
          <a:off x="1395267" y="0"/>
          <a:ext cx="5588000" cy="5588000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7B3BE-A82B-7F4B-9FB4-B3F9215F81D3}">
      <dsp:nvSpPr>
        <dsp:cNvPr id="0" name=""/>
        <dsp:cNvSpPr/>
      </dsp:nvSpPr>
      <dsp:spPr>
        <a:xfrm>
          <a:off x="1683296" y="354356"/>
          <a:ext cx="2467338" cy="23233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>
              <a:latin typeface="Calibri"/>
              <a:cs typeface="Calibri"/>
            </a:rPr>
            <a:t>Participación municipal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noProof="0" dirty="0" smtClean="0">
              <a:latin typeface="Calibri"/>
              <a:cs typeface="Calibri"/>
            </a:rPr>
            <a:t>Municipios promotores de la salud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noProof="0" dirty="0" smtClean="0">
              <a:latin typeface="Calibri"/>
              <a:cs typeface="Calibri"/>
            </a:rPr>
            <a:t>Apoyo a proyectos municipales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noProof="0" dirty="0" smtClean="0">
              <a:latin typeface="Calibri"/>
              <a:cs typeface="Calibri"/>
            </a:rPr>
            <a:t>Red Mexicana de Municipios por la Salud</a:t>
          </a:r>
          <a:endParaRPr lang="es-MX" sz="1600" b="1" kern="1200" noProof="0" dirty="0">
            <a:latin typeface="Calibri"/>
            <a:cs typeface="Calibri"/>
          </a:endParaRPr>
        </a:p>
      </dsp:txBody>
      <dsp:txXfrm>
        <a:off x="1796712" y="467772"/>
        <a:ext cx="2240506" cy="2096497"/>
      </dsp:txXfrm>
    </dsp:sp>
    <dsp:sp modelId="{9E4ACF2E-8CA3-BD40-9DFF-DE491370CD16}">
      <dsp:nvSpPr>
        <dsp:cNvPr id="0" name=""/>
        <dsp:cNvSpPr/>
      </dsp:nvSpPr>
      <dsp:spPr>
        <a:xfrm>
          <a:off x="4491607" y="354367"/>
          <a:ext cx="2493992" cy="230927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noProof="0" dirty="0" smtClean="0">
            <a:latin typeface="Calibri"/>
            <a:cs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>
              <a:latin typeface="Calibri"/>
              <a:cs typeface="Calibri"/>
            </a:rPr>
            <a:t>Organización comunitaria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noProof="0" dirty="0" smtClean="0">
              <a:latin typeface="Calibri"/>
              <a:cs typeface="Calibri"/>
            </a:rPr>
            <a:t>Reorientación de comités locales de salud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noProof="0" dirty="0" smtClean="0">
              <a:latin typeface="Calibri"/>
              <a:cs typeface="Calibri"/>
            </a:rPr>
            <a:t>Cetificación de comunidades saludables/izamiento de bandera blanca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noProof="0" dirty="0">
            <a:latin typeface="Calibri"/>
            <a:cs typeface="Calibri"/>
          </a:endParaRPr>
        </a:p>
      </dsp:txBody>
      <dsp:txXfrm>
        <a:off x="4604336" y="467096"/>
        <a:ext cx="2268534" cy="2083814"/>
      </dsp:txXfrm>
    </dsp:sp>
    <dsp:sp modelId="{84754991-B680-054A-815C-5FFCC251AFC3}">
      <dsp:nvSpPr>
        <dsp:cNvPr id="0" name=""/>
        <dsp:cNvSpPr/>
      </dsp:nvSpPr>
      <dsp:spPr>
        <a:xfrm>
          <a:off x="3051441" y="2730628"/>
          <a:ext cx="2516133" cy="227882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>
              <a:latin typeface="Calibri"/>
              <a:cs typeface="Calibri"/>
            </a:rPr>
            <a:t>Impulso a los entornos higiénicos, seguros, estimulantes a la salud y certificación de los mismos</a:t>
          </a:r>
          <a:endParaRPr lang="es-MX" sz="2000" b="1" kern="1200" noProof="0" dirty="0">
            <a:latin typeface="Calibri"/>
            <a:cs typeface="Calibri"/>
          </a:endParaRPr>
        </a:p>
      </dsp:txBody>
      <dsp:txXfrm>
        <a:off x="3162684" y="2841871"/>
        <a:ext cx="2293647" cy="2056341"/>
      </dsp:txXfrm>
    </dsp:sp>
    <dsp:sp modelId="{7CA56EC1-D4F7-9F4F-BE64-2C2C3D81139B}">
      <dsp:nvSpPr>
        <dsp:cNvPr id="0" name=""/>
        <dsp:cNvSpPr/>
      </dsp:nvSpPr>
      <dsp:spPr>
        <a:xfrm>
          <a:off x="3051447" y="2730628"/>
          <a:ext cx="2574714" cy="227882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>
              <a:latin typeface="Calibri"/>
              <a:cs typeface="Calibri"/>
            </a:rPr>
            <a:t>Entornos favorables a la salud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>
              <a:latin typeface="Calibri"/>
              <a:cs typeface="Calibri"/>
            </a:rPr>
            <a:t>Certificación de entornos</a:t>
          </a:r>
          <a:endParaRPr lang="es-MX" sz="2000" b="1" kern="1200" noProof="0" dirty="0">
            <a:latin typeface="Calibri"/>
            <a:cs typeface="Calibri"/>
          </a:endParaRPr>
        </a:p>
      </dsp:txBody>
      <dsp:txXfrm>
        <a:off x="3162690" y="2841871"/>
        <a:ext cx="2352228" cy="2056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F465F-92B5-5746-98BB-FC02A438F318}">
      <dsp:nvSpPr>
        <dsp:cNvPr id="0" name=""/>
        <dsp:cNvSpPr/>
      </dsp:nvSpPr>
      <dsp:spPr>
        <a:xfrm>
          <a:off x="647" y="3"/>
          <a:ext cx="2787551" cy="4038593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sz="3200" kern="1200" dirty="0"/>
        </a:p>
      </dsp:txBody>
      <dsp:txXfrm rot="16200000">
        <a:off x="-1376420" y="1377071"/>
        <a:ext cx="3311646" cy="557510"/>
      </dsp:txXfrm>
    </dsp:sp>
    <dsp:sp modelId="{D784712F-2EEF-164F-9E19-8CDB3CA9D802}">
      <dsp:nvSpPr>
        <dsp:cNvPr id="0" name=""/>
        <dsp:cNvSpPr/>
      </dsp:nvSpPr>
      <dsp:spPr>
        <a:xfrm>
          <a:off x="558158" y="3"/>
          <a:ext cx="2076725" cy="40385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b="1" i="0" kern="1200" baseline="0" dirty="0" smtClean="0"/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/>
            <a:t>MUNICIPIO INCORPORADO</a:t>
          </a:r>
          <a:endParaRPr sz="2500" kern="1200" dirty="0"/>
        </a:p>
      </dsp:txBody>
      <dsp:txXfrm>
        <a:off x="558158" y="3"/>
        <a:ext cx="2076725" cy="4038593"/>
      </dsp:txXfrm>
    </dsp:sp>
    <dsp:sp modelId="{54B10B2F-74AD-7B49-985E-0668DED23EF1}">
      <dsp:nvSpPr>
        <dsp:cNvPr id="0" name=""/>
        <dsp:cNvSpPr/>
      </dsp:nvSpPr>
      <dsp:spPr>
        <a:xfrm>
          <a:off x="2885763" y="3"/>
          <a:ext cx="2787551" cy="4038593"/>
        </a:xfrm>
        <a:prstGeom prst="roundRect">
          <a:avLst>
            <a:gd name="adj" fmla="val 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sz="3200" kern="1200" dirty="0"/>
        </a:p>
      </dsp:txBody>
      <dsp:txXfrm rot="16200000">
        <a:off x="1508695" y="1377071"/>
        <a:ext cx="3311646" cy="557510"/>
      </dsp:txXfrm>
    </dsp:sp>
    <dsp:sp modelId="{9C3829D7-A843-E445-B418-C7ED1CF63565}">
      <dsp:nvSpPr>
        <dsp:cNvPr id="0" name=""/>
        <dsp:cNvSpPr/>
      </dsp:nvSpPr>
      <dsp:spPr>
        <a:xfrm rot="5400000">
          <a:off x="2653888" y="2658751"/>
          <a:ext cx="491625" cy="4181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3EF05-5F2F-3C48-A7F9-337AA0298BEC}">
      <dsp:nvSpPr>
        <dsp:cNvPr id="0" name=""/>
        <dsp:cNvSpPr/>
      </dsp:nvSpPr>
      <dsp:spPr>
        <a:xfrm>
          <a:off x="3443274" y="3"/>
          <a:ext cx="2076725" cy="40385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i="0" kern="1200" baseline="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/>
            <a:t>MUNICIPIO ACTIVO</a:t>
          </a:r>
          <a:endParaRPr lang="es-ES" sz="2500" b="1" i="0" kern="1200" baseline="0" dirty="0"/>
        </a:p>
      </dsp:txBody>
      <dsp:txXfrm>
        <a:off x="3443274" y="3"/>
        <a:ext cx="2076725" cy="4038593"/>
      </dsp:txXfrm>
    </dsp:sp>
    <dsp:sp modelId="{05C79D75-796D-FF49-95C5-45ECB2F64546}">
      <dsp:nvSpPr>
        <dsp:cNvPr id="0" name=""/>
        <dsp:cNvSpPr/>
      </dsp:nvSpPr>
      <dsp:spPr>
        <a:xfrm>
          <a:off x="5770879" y="3"/>
          <a:ext cx="2787551" cy="4038593"/>
        </a:xfrm>
        <a:prstGeom prst="roundRect">
          <a:avLst>
            <a:gd name="adj" fmla="val 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b="1" i="0" kern="1200" baseline="0" dirty="0"/>
        </a:p>
      </dsp:txBody>
      <dsp:txXfrm rot="16200000">
        <a:off x="4393811" y="1377071"/>
        <a:ext cx="3311646" cy="557510"/>
      </dsp:txXfrm>
    </dsp:sp>
    <dsp:sp modelId="{7DEAA9F1-0AD8-604C-BC02-E78382677E14}">
      <dsp:nvSpPr>
        <dsp:cNvPr id="0" name=""/>
        <dsp:cNvSpPr/>
      </dsp:nvSpPr>
      <dsp:spPr>
        <a:xfrm rot="5400000">
          <a:off x="5539004" y="2658751"/>
          <a:ext cx="491625" cy="4181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31710-A196-8B42-A8FC-45AFE1051AE2}">
      <dsp:nvSpPr>
        <dsp:cNvPr id="0" name=""/>
        <dsp:cNvSpPr/>
      </dsp:nvSpPr>
      <dsp:spPr>
        <a:xfrm>
          <a:off x="6328389" y="3"/>
          <a:ext cx="2076725" cy="40385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b="1" i="0" kern="1200" baseline="0" dirty="0" smtClean="0"/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/>
            <a:t>MUNICIPIO ACREDITADO COMO PROMOTOR DE SALUD</a:t>
          </a:r>
          <a:endParaRPr lang="es-ES" sz="2500" b="1" i="0" kern="1200" baseline="0" dirty="0"/>
        </a:p>
      </dsp:txBody>
      <dsp:txXfrm>
        <a:off x="6328389" y="3"/>
        <a:ext cx="2076725" cy="4038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925CF-80E8-D84B-B578-2CC31569ED80}">
      <dsp:nvSpPr>
        <dsp:cNvPr id="0" name=""/>
        <dsp:cNvSpPr/>
      </dsp:nvSpPr>
      <dsp:spPr>
        <a:xfrm>
          <a:off x="3342322" y="2776985"/>
          <a:ext cx="1697355" cy="1697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/>
            <a:t>Entornos </a:t>
          </a:r>
          <a:r>
            <a:rPr lang="es-MX" sz="2000" b="1" kern="1200" noProof="0" dirty="0" smtClean="0"/>
            <a:t>promotores </a:t>
          </a:r>
          <a:r>
            <a:rPr lang="es-MX" sz="2000" b="1" kern="1200" noProof="0" dirty="0" smtClean="0"/>
            <a:t>de la salud</a:t>
          </a:r>
          <a:endParaRPr lang="es-MX" sz="2000" b="1" kern="1200" noProof="0" dirty="0"/>
        </a:p>
      </dsp:txBody>
      <dsp:txXfrm>
        <a:off x="3590894" y="3025557"/>
        <a:ext cx="1200211" cy="1200211"/>
      </dsp:txXfrm>
    </dsp:sp>
    <dsp:sp modelId="{320C25A1-24AF-6B4A-B2C9-7F1F8DAFF198}">
      <dsp:nvSpPr>
        <dsp:cNvPr id="0" name=""/>
        <dsp:cNvSpPr/>
      </dsp:nvSpPr>
      <dsp:spPr>
        <a:xfrm rot="10800000">
          <a:off x="960746" y="3383789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E4E51-FB38-B14E-8922-4E7F38E371CF}">
      <dsp:nvSpPr>
        <dsp:cNvPr id="0" name=""/>
        <dsp:cNvSpPr/>
      </dsp:nvSpPr>
      <dsp:spPr>
        <a:xfrm>
          <a:off x="366672" y="3150403"/>
          <a:ext cx="1188148" cy="950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Hoga</a:t>
          </a:r>
          <a:r>
            <a:rPr lang="es-MX" sz="1400" kern="1200" noProof="0" dirty="0" smtClean="0"/>
            <a:t>r</a:t>
          </a:r>
          <a:endParaRPr lang="es-MX" sz="1400" kern="1200" noProof="0" dirty="0"/>
        </a:p>
      </dsp:txBody>
      <dsp:txXfrm>
        <a:off x="394512" y="3178243"/>
        <a:ext cx="1132468" cy="894838"/>
      </dsp:txXfrm>
    </dsp:sp>
    <dsp:sp modelId="{D482A418-63F8-0D4E-9010-0DCB119C80FA}">
      <dsp:nvSpPr>
        <dsp:cNvPr id="0" name=""/>
        <dsp:cNvSpPr/>
      </dsp:nvSpPr>
      <dsp:spPr>
        <a:xfrm rot="12342857">
          <a:off x="1169203" y="2470482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7CF1B-5276-FF4E-A9E7-D0FA8525B962}">
      <dsp:nvSpPr>
        <dsp:cNvPr id="0" name=""/>
        <dsp:cNvSpPr/>
      </dsp:nvSpPr>
      <dsp:spPr>
        <a:xfrm>
          <a:off x="686567" y="1748849"/>
          <a:ext cx="1188148" cy="9505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Escuela</a:t>
          </a:r>
          <a:endParaRPr lang="es-MX" sz="1400" b="1" kern="1200" noProof="0" dirty="0"/>
        </a:p>
      </dsp:txBody>
      <dsp:txXfrm>
        <a:off x="714407" y="1776689"/>
        <a:ext cx="1132468" cy="894838"/>
      </dsp:txXfrm>
    </dsp:sp>
    <dsp:sp modelId="{EE116239-5EB8-FB4D-9C39-37BF456BA270}">
      <dsp:nvSpPr>
        <dsp:cNvPr id="0" name=""/>
        <dsp:cNvSpPr/>
      </dsp:nvSpPr>
      <dsp:spPr>
        <a:xfrm rot="13885714">
          <a:off x="1753285" y="1738066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F3660-9B0B-7F4D-8031-57BC603E570D}">
      <dsp:nvSpPr>
        <dsp:cNvPr id="0" name=""/>
        <dsp:cNvSpPr/>
      </dsp:nvSpPr>
      <dsp:spPr>
        <a:xfrm>
          <a:off x="1582895" y="624889"/>
          <a:ext cx="1188148" cy="9505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Sitios de esparcimiento y convivencia</a:t>
          </a:r>
          <a:endParaRPr lang="es-MX" sz="1400" b="1" kern="1200" noProof="0" dirty="0"/>
        </a:p>
      </dsp:txBody>
      <dsp:txXfrm>
        <a:off x="1610735" y="652729"/>
        <a:ext cx="1132468" cy="894838"/>
      </dsp:txXfrm>
    </dsp:sp>
    <dsp:sp modelId="{809FCE64-C20C-754F-8A11-0615F64CD883}">
      <dsp:nvSpPr>
        <dsp:cNvPr id="0" name=""/>
        <dsp:cNvSpPr/>
      </dsp:nvSpPr>
      <dsp:spPr>
        <a:xfrm rot="15428571">
          <a:off x="2597307" y="1331606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E372F-A2F0-334B-B46F-0E4A42139759}">
      <dsp:nvSpPr>
        <dsp:cNvPr id="0" name=""/>
        <dsp:cNvSpPr/>
      </dsp:nvSpPr>
      <dsp:spPr>
        <a:xfrm>
          <a:off x="2878126" y="1139"/>
          <a:ext cx="1188148" cy="9505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Mercados</a:t>
          </a:r>
          <a:endParaRPr lang="es-MX" sz="1400" b="1" kern="1200" noProof="0" dirty="0"/>
        </a:p>
      </dsp:txBody>
      <dsp:txXfrm>
        <a:off x="2905966" y="28979"/>
        <a:ext cx="1132468" cy="894838"/>
      </dsp:txXfrm>
    </dsp:sp>
    <dsp:sp modelId="{08D1436E-016F-E740-BB83-1AE2B86FE551}">
      <dsp:nvSpPr>
        <dsp:cNvPr id="0" name=""/>
        <dsp:cNvSpPr/>
      </dsp:nvSpPr>
      <dsp:spPr>
        <a:xfrm rot="16971429">
          <a:off x="3534102" y="1331606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D0876-F209-D546-BACB-DA9E0ACC5CE0}">
      <dsp:nvSpPr>
        <dsp:cNvPr id="0" name=""/>
        <dsp:cNvSpPr/>
      </dsp:nvSpPr>
      <dsp:spPr>
        <a:xfrm>
          <a:off x="4315724" y="1139"/>
          <a:ext cx="1188148" cy="9505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Albergues para jornaleros</a:t>
          </a:r>
          <a:endParaRPr lang="es-MX" sz="1400" b="1" kern="1200" noProof="0" dirty="0"/>
        </a:p>
      </dsp:txBody>
      <dsp:txXfrm>
        <a:off x="4343564" y="28979"/>
        <a:ext cx="1132468" cy="894838"/>
      </dsp:txXfrm>
    </dsp:sp>
    <dsp:sp modelId="{6B1CDA46-047A-B34E-88C8-4DDE03145396}">
      <dsp:nvSpPr>
        <dsp:cNvPr id="0" name=""/>
        <dsp:cNvSpPr/>
      </dsp:nvSpPr>
      <dsp:spPr>
        <a:xfrm rot="18514286">
          <a:off x="4378125" y="1738066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515AC-8BC5-134E-A0DB-83D43D1C67AF}">
      <dsp:nvSpPr>
        <dsp:cNvPr id="0" name=""/>
        <dsp:cNvSpPr/>
      </dsp:nvSpPr>
      <dsp:spPr>
        <a:xfrm>
          <a:off x="5610955" y="624889"/>
          <a:ext cx="1188148" cy="950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Transporte</a:t>
          </a:r>
          <a:endParaRPr lang="es-MX" sz="1400" b="1" kern="1200" noProof="0" dirty="0"/>
        </a:p>
      </dsp:txBody>
      <dsp:txXfrm>
        <a:off x="5638795" y="652729"/>
        <a:ext cx="1132468" cy="894838"/>
      </dsp:txXfrm>
    </dsp:sp>
    <dsp:sp modelId="{4727562C-6C24-3145-B830-02FB5F79BA1E}">
      <dsp:nvSpPr>
        <dsp:cNvPr id="0" name=""/>
        <dsp:cNvSpPr/>
      </dsp:nvSpPr>
      <dsp:spPr>
        <a:xfrm rot="20057143">
          <a:off x="4962207" y="2470482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9FDB4-7978-DA4F-BBA6-E29069803DDC}">
      <dsp:nvSpPr>
        <dsp:cNvPr id="0" name=""/>
        <dsp:cNvSpPr/>
      </dsp:nvSpPr>
      <dsp:spPr>
        <a:xfrm>
          <a:off x="6507283" y="1748849"/>
          <a:ext cx="1188148" cy="9505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Sitios de Trabajo</a:t>
          </a:r>
          <a:endParaRPr lang="es-MX" sz="1400" b="1" kern="1200" noProof="0" dirty="0"/>
        </a:p>
      </dsp:txBody>
      <dsp:txXfrm>
        <a:off x="6535123" y="1776689"/>
        <a:ext cx="1132468" cy="894838"/>
      </dsp:txXfrm>
    </dsp:sp>
    <dsp:sp modelId="{22E31056-C669-4949-A6FD-8763592014A9}">
      <dsp:nvSpPr>
        <dsp:cNvPr id="0" name=""/>
        <dsp:cNvSpPr/>
      </dsp:nvSpPr>
      <dsp:spPr>
        <a:xfrm>
          <a:off x="5170664" y="3383789"/>
          <a:ext cx="2250589" cy="48374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0940-CF2E-E245-9323-BAE09FC00282}">
      <dsp:nvSpPr>
        <dsp:cNvPr id="0" name=""/>
        <dsp:cNvSpPr/>
      </dsp:nvSpPr>
      <dsp:spPr>
        <a:xfrm>
          <a:off x="6827179" y="3150403"/>
          <a:ext cx="1188148" cy="9505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noProof="0" dirty="0" smtClean="0"/>
            <a:t>Unidad de Salud</a:t>
          </a:r>
          <a:endParaRPr lang="es-MX" sz="1400" b="1" kern="1200" noProof="0" dirty="0"/>
        </a:p>
      </dsp:txBody>
      <dsp:txXfrm>
        <a:off x="6855019" y="3178243"/>
        <a:ext cx="1132468" cy="894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9F4FB06-367F-48DC-9C21-807AF399CEAF}" type="datetimeFigureOut">
              <a:rPr lang="es-ES"/>
              <a:pPr>
                <a:defRPr/>
              </a:pPr>
              <a:t>05/09/2013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F1B9240-8DC3-490E-9026-B11290053A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5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3829D-0FCE-2047-B6B4-86E8A5521397}" type="slidenum">
              <a:rPr lang="es-ES"/>
              <a:pPr/>
              <a:t>17</a:t>
            </a:fld>
            <a:endParaRPr lang="es-E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96BF7-FF92-3D44-BFE3-FB6C94E5607A}" type="slidenum">
              <a:rPr lang="es-ES"/>
              <a:pPr/>
              <a:t>18</a:t>
            </a:fld>
            <a:endParaRPr lang="es-E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39645FE-3D09-461B-837F-E26F2F9DE09A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48EE42C-B2B8-4AA0-BBFD-827EF38003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F0B3236-A694-42C1-BAAF-7706173C1BF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F4DE20A-6DC6-4609-86AA-04D1AEB95A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6958417-C7B8-45F9-91C8-8EC2A90E54AA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8708E6A-BE4D-4A61-A574-F16D1ECDB6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EC8B-3EFF-4C2C-99FB-FC94076B0999}" type="datetimeFigureOut">
              <a:rPr lang="es-MX"/>
              <a:pPr>
                <a:defRPr/>
              </a:pPr>
              <a:t>05/09/2013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961-F95D-4488-BDA6-8B66BB24D96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/>
          <p:cNvSpPr/>
          <p:nvPr userDrawn="1"/>
        </p:nvSpPr>
        <p:spPr bwMode="auto">
          <a:xfrm>
            <a:off x="0" y="6453188"/>
            <a:ext cx="8316913" cy="4048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MX"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87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33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D795A1D-D79A-4B3D-8F62-F389ACDC19A2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1DD551E-B4A2-4412-8700-697968D717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46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1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1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D3CDBA-70C9-4653-803C-CD5984144F2C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4"/>
          </p:nvPr>
        </p:nvSpPr>
        <p:spPr>
          <a:xfrm>
            <a:off x="467544" y="1340768"/>
            <a:ext cx="8136904" cy="4752528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1800" b="1">
                <a:solidFill>
                  <a:schemeClr val="accent2">
                    <a:lumMod val="50000"/>
                  </a:schemeClr>
                </a:solidFill>
                <a:latin typeface="Trajan Pro" pitchFamily="18" charset="0"/>
              </a:defRPr>
            </a:lvl1pPr>
            <a:lvl2pPr marL="800100" indent="-342900">
              <a:buFont typeface="+mj-lt"/>
              <a:buAutoNum type="alphaUcPeriod"/>
              <a:defRPr sz="1600" b="1">
                <a:latin typeface="Trajan Pro" pitchFamily="18" charset="0"/>
              </a:defRPr>
            </a:lvl2pPr>
            <a:lvl3pPr marL="1143000" indent="-228600">
              <a:buFont typeface="Wingdings" pitchFamily="2" charset="2"/>
              <a:buChar char="§"/>
              <a:defRPr sz="1400" b="1">
                <a:latin typeface="Trajan Pro" pitchFamily="18" charset="0"/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46085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5842992" cy="70609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2">
                    <a:lumMod val="50000"/>
                  </a:schemeClr>
                </a:solidFill>
                <a:latin typeface="Trajan Pro" pitchFamily="18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701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F2C9974-AEA5-4170-B178-D0A62103EDF7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4DDFC158-EAB7-4E0A-A60E-12A75F1B38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E9AE11B-A9D6-4471-B479-3D31FB295179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84C3DF01-E047-4DCF-A31D-BFFB992E5D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9C3F712-070E-4D6A-870C-0F95BAE2A1F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04EF2DC-B27A-47FE-8216-BF2B55F794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A868B54-59B0-46FE-9F17-AC08072FCFFC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9D81539-2941-46F0-AB4D-C0E6BDEF51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83D7E25-2F70-4D06-958F-77087EBDA6D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55612E9-ABFA-4206-B77F-5B51BB8C21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4E2DF1D0-545F-492E-B01F-4DA81D62118C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D5E57BC-F626-41BC-9E71-5867698612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3533C8D-21B5-4846-A5C7-ECE76115E92B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D237FD8-8EB0-4113-9DBA-68DEF47638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EA755A8-2ACB-4507-B1FD-244450B0900C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6F8D526-BA66-4094-B8E1-B92ED02498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FFE0CB3-2385-4BCE-84AE-D827D664F76D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2E1858D-CBAB-47ED-8C12-5915528996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0C04CF0-AE77-4F5B-AE2D-1F92DFEEED83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DB813E5-D6A6-47B3-87DF-79CC9A343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0AFFD7C-9842-49C7-9953-4028521CB76B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C757F2F-1E45-4EB6-A49C-73E24675E5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FB3282D-11E5-4FF4-B8D7-7769B476F1C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45AB61D-50FF-4816-99D4-A801915063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05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16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8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9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56EDEE4-7A2E-4175-9EEE-D954706282C2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C00037DA-4223-4AC0-8FAD-3A27617E9A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20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50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13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159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87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9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177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76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6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5394E2E-A319-41E0-A43C-6321195B6BAE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8CCA6CF-491F-47FF-A589-47CA0603E3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0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364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820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6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322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26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203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1299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56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09120C4-2DE6-4B76-A46A-E1D4B782B113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BC17181-E31F-4CDD-B163-FCE6CFAE0C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246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0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67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0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9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28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39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79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26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14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67A88C4A-F060-442A-911A-DB1057E6E360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C3374A6-75C2-418D-953B-8EDC3D369A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113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9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74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448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1350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812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700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78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2123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4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E1B9327-8D40-446C-BBE9-1F9BE04031D6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48234D7-C173-45CD-9194-9B979B00F7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3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CA57CBA-123D-4D39-AD4F-28CCAA95C89E}" type="datetime1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9701EA3-5EF8-4D35-888E-FB0E36E356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28625" y="311150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15704"/>
          <a:stretch>
            <a:fillRect/>
          </a:stretch>
        </p:blipFill>
        <p:spPr>
          <a:xfrm>
            <a:off x="6565396" y="22387"/>
            <a:ext cx="2579700" cy="770781"/>
          </a:xfrm>
          <a:prstGeom prst="rect">
            <a:avLst/>
          </a:prstGeom>
        </p:spPr>
      </p:pic>
      <p:sp>
        <p:nvSpPr>
          <p:cNvPr id="6" name="5 Rectángulo"/>
          <p:cNvSpPr/>
          <p:nvPr userDrawn="1"/>
        </p:nvSpPr>
        <p:spPr>
          <a:xfrm>
            <a:off x="0" y="836712"/>
            <a:ext cx="9145096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2" r:id="rId12"/>
    <p:sldLayoutId id="2147484014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8" r:id="rId2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28625" y="311150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2052" name="8 Imagen" descr="Logo_ReunionNacional_CS_2012.gif"/>
          <p:cNvPicPr>
            <a:picLocks noChangeAspect="1"/>
          </p:cNvPicPr>
          <p:nvPr/>
        </p:nvPicPr>
        <p:blipFill>
          <a:blip r:embed="rId13" cstate="screen"/>
          <a:srcRect b="1636"/>
          <a:stretch>
            <a:fillRect/>
          </a:stretch>
        </p:blipFill>
        <p:spPr bwMode="auto">
          <a:xfrm>
            <a:off x="34925" y="384175"/>
            <a:ext cx="19129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435600" y="0"/>
            <a:ext cx="370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sz="1000" b="1" dirty="0" smtClean="0"/>
              <a:t>Taller  Capacitación Sonora</a:t>
            </a:r>
            <a:endParaRPr lang="es-ES" sz="1000" b="1" dirty="0"/>
          </a:p>
          <a:p>
            <a:pPr eaLnBrk="1" hangingPunct="1">
              <a:spcBef>
                <a:spcPct val="50000"/>
              </a:spcBef>
              <a:defRPr/>
            </a:pPr>
            <a:endParaRPr lang="es-ES" sz="1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5 Imagen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3" y="116632"/>
            <a:ext cx="965625" cy="6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3553"/>
            <a:ext cx="2990248" cy="7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0" y="877457"/>
            <a:ext cx="8027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13"/>
          <p:cNvGrpSpPr/>
          <p:nvPr userDrawn="1"/>
        </p:nvGrpSpPr>
        <p:grpSpPr>
          <a:xfrm>
            <a:off x="5658959" y="116631"/>
            <a:ext cx="2827528" cy="760825"/>
            <a:chOff x="5658959" y="116631"/>
            <a:chExt cx="2827528" cy="760825"/>
          </a:xfrm>
        </p:grpSpPr>
        <p:pic>
          <p:nvPicPr>
            <p:cNvPr id="11" name="Picture 16"/>
            <p:cNvPicPr>
              <a:picLocks noChangeAspect="1" noChangeArrowheads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0" r="1018" b="11823"/>
            <a:stretch/>
          </p:blipFill>
          <p:spPr bwMode="auto">
            <a:xfrm>
              <a:off x="5658959" y="116631"/>
              <a:ext cx="2827528" cy="76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ángulo 12"/>
            <p:cNvSpPr/>
            <p:nvPr userDrawn="1"/>
          </p:nvSpPr>
          <p:spPr>
            <a:xfrm>
              <a:off x="5658959" y="620687"/>
              <a:ext cx="857257" cy="14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7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  <p:sldLayoutId id="2147484076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71EFB41-2E48-410A-A029-76F65E0090A6}" type="datetimeFigureOut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05/09/2013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A964A9-7932-455A-80F2-BA61D529415A}" type="slidenum">
              <a:rPr lang="es-MX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5 Imagen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3" y="116632"/>
            <a:ext cx="965625" cy="6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3553"/>
            <a:ext cx="2990248" cy="7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0" y="877457"/>
            <a:ext cx="802798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13"/>
          <p:cNvGrpSpPr/>
          <p:nvPr userDrawn="1"/>
        </p:nvGrpSpPr>
        <p:grpSpPr>
          <a:xfrm>
            <a:off x="5658959" y="116631"/>
            <a:ext cx="2827528" cy="760825"/>
            <a:chOff x="5658959" y="116631"/>
            <a:chExt cx="2827528" cy="760825"/>
          </a:xfrm>
        </p:grpSpPr>
        <p:pic>
          <p:nvPicPr>
            <p:cNvPr id="11" name="Picture 16"/>
            <p:cNvPicPr>
              <a:picLocks noChangeAspect="1" noChangeArrowheads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0" r="1018" b="11823"/>
            <a:stretch/>
          </p:blipFill>
          <p:spPr bwMode="auto">
            <a:xfrm>
              <a:off x="5658959" y="116631"/>
              <a:ext cx="2827528" cy="76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ángulo 12"/>
            <p:cNvSpPr/>
            <p:nvPr userDrawn="1"/>
          </p:nvSpPr>
          <p:spPr>
            <a:xfrm>
              <a:off x="5658959" y="620687"/>
              <a:ext cx="857257" cy="146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s-MX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8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docid=RWTBt2R4wAQhrM&amp;tbnid=7CN_Usaz73K7sM:&amp;ved=0CAUQjRw&amp;url=http://www.laradio1029.com.ar/prueba/index.php?option=com_content&amp;view=article&amp;id=737:brinkmann-comienza-la-vacunacion-antirrabica-gratuita-obligatoria&amp;catid=39:locales&amp;Itemid=70&amp;ei=MK6jUbb7NO-ciAeh5IDgAg&amp;bvm=bv.47008514,d.aGc&amp;psig=AFQjCNGRV5DXWsQpZfHALC1YsQl2ei_0Cg&amp;ust=136976780891176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5270" y="3589228"/>
            <a:ext cx="87214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sz="4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Entornos Saludables y Determinantes de la Salud: La Importancia del Trabajo Municipal</a:t>
            </a:r>
            <a:r>
              <a:rPr lang="es-MX" sz="40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 </a:t>
            </a:r>
            <a:endParaRPr lang="es-MX" sz="4000" b="1" dirty="0" smtClean="0">
              <a:ln w="1905"/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MX" sz="4000" b="1" dirty="0">
              <a:ln w="1905"/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Dr. </a:t>
            </a:r>
            <a:r>
              <a:rPr lang="es-MX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Eduardo Jaramillo Navarrete</a:t>
            </a:r>
            <a:endParaRPr lang="es-MX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Director General de Promoción de </a:t>
            </a:r>
            <a:r>
              <a:rPr lang="es-MX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la Salud </a:t>
            </a:r>
          </a:p>
        </p:txBody>
      </p:sp>
      <p:pic>
        <p:nvPicPr>
          <p:cNvPr id="12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728"/>
            <a:ext cx="1181649" cy="7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72" y="325728"/>
            <a:ext cx="2990248" cy="7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46966" y="1295082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Tercera Reunión Regional de la Red Mexicana de Municipios por la Salud 2013</a:t>
            </a:r>
            <a:endParaRPr lang="es-MX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2082"/>
            <a:ext cx="914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464446"/>
            <a:ext cx="7854462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Luchar </a:t>
            </a: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contra la distribución desigual del poder, el dinero y los </a:t>
            </a: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recursos</a:t>
            </a:r>
          </a:p>
          <a:p>
            <a:pPr marL="800100" lvl="1" indent="-342900" algn="just">
              <a:lnSpc>
                <a:spcPct val="8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Equidad sanitaria en las políticas, sistemas y programas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Financiamiento equitativo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Responsabilidad del mercado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9717" y="0"/>
            <a:ext cx="69205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s-ES" sz="2800" dirty="0">
                <a:solidFill>
                  <a:schemeClr val="tx1"/>
                </a:solidFill>
              </a:rPr>
              <a:t>Recomendaciones generales </a:t>
            </a:r>
            <a:r>
              <a:rPr lang="es-ES" sz="2800" dirty="0" smtClean="0">
                <a:solidFill>
                  <a:schemeClr val="tx1"/>
                </a:solidFill>
              </a:rPr>
              <a:t>para mejorar los Determinantes </a:t>
            </a:r>
            <a:r>
              <a:rPr lang="es-ES" sz="2800" dirty="0">
                <a:solidFill>
                  <a:schemeClr val="tx1"/>
                </a:solidFill>
              </a:rPr>
              <a:t>Sociales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3159928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476026"/>
            <a:ext cx="7854462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Luchar </a:t>
            </a:r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contra la distribución desigual del poder, el dinero y los </a:t>
            </a: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recursos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Seguimiento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Investigación 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Formación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9717" y="0"/>
            <a:ext cx="69205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s-ES" sz="2800" dirty="0">
                <a:solidFill>
                  <a:schemeClr val="tx1"/>
                </a:solidFill>
              </a:rPr>
              <a:t>Recomendaciones generales </a:t>
            </a:r>
            <a:r>
              <a:rPr lang="es-ES" sz="2800" dirty="0" smtClean="0">
                <a:solidFill>
                  <a:schemeClr val="tx1"/>
                </a:solidFill>
              </a:rPr>
              <a:t>para mejorar los Determinantes </a:t>
            </a:r>
            <a:r>
              <a:rPr lang="es-ES" sz="2800" dirty="0">
                <a:solidFill>
                  <a:schemeClr val="tx1"/>
                </a:solidFill>
              </a:rPr>
              <a:t>Sociales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1684155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3 Grupo"/>
          <p:cNvGrpSpPr>
            <a:grpSpLocks/>
          </p:cNvGrpSpPr>
          <p:nvPr/>
        </p:nvGrpSpPr>
        <p:grpSpPr bwMode="auto">
          <a:xfrm>
            <a:off x="251520" y="1197695"/>
            <a:ext cx="7804149" cy="5327649"/>
            <a:chOff x="320828" y="839457"/>
            <a:chExt cx="6435620" cy="4969738"/>
          </a:xfrm>
        </p:grpSpPr>
        <p:sp>
          <p:nvSpPr>
            <p:cNvPr id="5" name="4 Arco de bloque"/>
            <p:cNvSpPr/>
            <p:nvPr/>
          </p:nvSpPr>
          <p:spPr>
            <a:xfrm>
              <a:off x="1946753" y="1341466"/>
              <a:ext cx="4097537" cy="4096036"/>
            </a:xfrm>
            <a:prstGeom prst="blockArc">
              <a:avLst>
                <a:gd name="adj1" fmla="val 7298536"/>
                <a:gd name="adj2" fmla="val 15389194"/>
                <a:gd name="adj3" fmla="val 464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161094"/>
                <a:satOff val="35315"/>
                <a:lumOff val="25688"/>
                <a:alphaOff val="0"/>
              </a:schemeClr>
            </a:fillRef>
            <a:effectRef idx="0">
              <a:schemeClr val="accent2">
                <a:hueOff val="-10161094"/>
                <a:satOff val="35315"/>
                <a:lumOff val="256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Arco de bloque"/>
            <p:cNvSpPr/>
            <p:nvPr/>
          </p:nvSpPr>
          <p:spPr>
            <a:xfrm>
              <a:off x="2046244" y="1168206"/>
              <a:ext cx="4097537" cy="4097518"/>
            </a:xfrm>
            <a:prstGeom prst="blockArc">
              <a:avLst>
                <a:gd name="adj1" fmla="val 14920"/>
                <a:gd name="adj2" fmla="val 6302176"/>
                <a:gd name="adj3" fmla="val 4640"/>
              </a:avLst>
            </a:prstGeom>
            <a:solidFill>
              <a:schemeClr val="accent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080547"/>
                <a:satOff val="17657"/>
                <a:lumOff val="12844"/>
                <a:alphaOff val="0"/>
              </a:schemeClr>
            </a:fillRef>
            <a:effectRef idx="0">
              <a:schemeClr val="accent2">
                <a:hueOff val="-5080547"/>
                <a:satOff val="17657"/>
                <a:lumOff val="128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Arco de bloque"/>
            <p:cNvSpPr/>
            <p:nvPr/>
          </p:nvSpPr>
          <p:spPr>
            <a:xfrm>
              <a:off x="2065881" y="1483628"/>
              <a:ext cx="4097537" cy="4097517"/>
            </a:xfrm>
            <a:prstGeom prst="blockArc">
              <a:avLst>
                <a:gd name="adj1" fmla="val 16275698"/>
                <a:gd name="adj2" fmla="val 21125725"/>
                <a:gd name="adj3" fmla="val 464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Forma libre"/>
            <p:cNvSpPr/>
            <p:nvPr/>
          </p:nvSpPr>
          <p:spPr>
            <a:xfrm>
              <a:off x="320828" y="1773875"/>
              <a:ext cx="2743911" cy="2169448"/>
            </a:xfrm>
            <a:custGeom>
              <a:avLst/>
              <a:gdLst>
                <a:gd name="connsiteX0" fmla="*/ 0 w 2743956"/>
                <a:gd name="connsiteY0" fmla="*/ 1085188 h 2170376"/>
                <a:gd name="connsiteX1" fmla="*/ 1371978 w 2743956"/>
                <a:gd name="connsiteY1" fmla="*/ 0 h 2170376"/>
                <a:gd name="connsiteX2" fmla="*/ 2743956 w 2743956"/>
                <a:gd name="connsiteY2" fmla="*/ 1085188 h 2170376"/>
                <a:gd name="connsiteX3" fmla="*/ 1371978 w 2743956"/>
                <a:gd name="connsiteY3" fmla="*/ 2170376 h 2170376"/>
                <a:gd name="connsiteX4" fmla="*/ 0 w 2743956"/>
                <a:gd name="connsiteY4" fmla="*/ 1085188 h 217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956" h="2170376">
                  <a:moveTo>
                    <a:pt x="0" y="1085188"/>
                  </a:moveTo>
                  <a:cubicBezTo>
                    <a:pt x="0" y="485855"/>
                    <a:pt x="614255" y="0"/>
                    <a:pt x="1371978" y="0"/>
                  </a:cubicBezTo>
                  <a:cubicBezTo>
                    <a:pt x="2129701" y="0"/>
                    <a:pt x="2743956" y="485855"/>
                    <a:pt x="2743956" y="1085188"/>
                  </a:cubicBezTo>
                  <a:cubicBezTo>
                    <a:pt x="2743956" y="1684521"/>
                    <a:pt x="2129701" y="2170376"/>
                    <a:pt x="1371978" y="2170376"/>
                  </a:cubicBezTo>
                  <a:cubicBezTo>
                    <a:pt x="614255" y="2170376"/>
                    <a:pt x="0" y="1684521"/>
                    <a:pt x="0" y="108518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9783" tIns="345784" rIns="429783" bIns="345784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2200" b="1" dirty="0">
                  <a:latin typeface="Calibri" pitchFamily="34" charset="0"/>
                  <a:cs typeface="Calibri" pitchFamily="34" charset="0"/>
                </a:rPr>
                <a:t>FORTALECER los determinantes positivos de la salud</a:t>
              </a:r>
              <a:endParaRPr lang="es-MX" sz="2200" dirty="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064739" y="839457"/>
              <a:ext cx="1524952" cy="1577597"/>
            </a:xfrm>
            <a:custGeom>
              <a:avLst/>
              <a:gdLst>
                <a:gd name="connsiteX0" fmla="*/ 0 w 1320352"/>
                <a:gd name="connsiteY0" fmla="*/ 660176 h 1320352"/>
                <a:gd name="connsiteX1" fmla="*/ 660176 w 1320352"/>
                <a:gd name="connsiteY1" fmla="*/ 0 h 1320352"/>
                <a:gd name="connsiteX2" fmla="*/ 1320352 w 1320352"/>
                <a:gd name="connsiteY2" fmla="*/ 660176 h 1320352"/>
                <a:gd name="connsiteX3" fmla="*/ 660176 w 1320352"/>
                <a:gd name="connsiteY3" fmla="*/ 1320352 h 1320352"/>
                <a:gd name="connsiteX4" fmla="*/ 0 w 1320352"/>
                <a:gd name="connsiteY4" fmla="*/ 660176 h 13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52" h="1320352">
                  <a:moveTo>
                    <a:pt x="0" y="660176"/>
                  </a:moveTo>
                  <a:cubicBezTo>
                    <a:pt x="0" y="295571"/>
                    <a:pt x="295571" y="0"/>
                    <a:pt x="660176" y="0"/>
                  </a:cubicBezTo>
                  <a:cubicBezTo>
                    <a:pt x="1024781" y="0"/>
                    <a:pt x="1320352" y="295571"/>
                    <a:pt x="1320352" y="660176"/>
                  </a:cubicBezTo>
                  <a:cubicBezTo>
                    <a:pt x="1320352" y="1024781"/>
                    <a:pt x="1024781" y="1320352"/>
                    <a:pt x="660176" y="1320352"/>
                  </a:cubicBezTo>
                  <a:cubicBezTo>
                    <a:pt x="295571" y="1320352"/>
                    <a:pt x="0" y="1024781"/>
                    <a:pt x="0" y="66017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7331" tIns="207331" rIns="207331" bIns="20733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 smtClean="0">
                  <a:latin typeface="Calibri" pitchFamily="34" charset="0"/>
                  <a:cs typeface="Calibri" pitchFamily="34" charset="0"/>
                </a:rPr>
                <a:t>Impulso </a:t>
              </a:r>
              <a:r>
                <a:rPr lang="es-MX" b="1" dirty="0">
                  <a:latin typeface="Calibri" pitchFamily="34" charset="0"/>
                  <a:cs typeface="Calibri" pitchFamily="34" charset="0"/>
                </a:rPr>
                <a:t>de la participación de las autoridades municipales</a:t>
              </a: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5183498" y="2215542"/>
              <a:ext cx="1572950" cy="1670028"/>
            </a:xfrm>
            <a:custGeom>
              <a:avLst/>
              <a:gdLst>
                <a:gd name="connsiteX0" fmla="*/ 0 w 1320352"/>
                <a:gd name="connsiteY0" fmla="*/ 660176 h 1320352"/>
                <a:gd name="connsiteX1" fmla="*/ 660176 w 1320352"/>
                <a:gd name="connsiteY1" fmla="*/ 0 h 1320352"/>
                <a:gd name="connsiteX2" fmla="*/ 1320352 w 1320352"/>
                <a:gd name="connsiteY2" fmla="*/ 660176 h 1320352"/>
                <a:gd name="connsiteX3" fmla="*/ 660176 w 1320352"/>
                <a:gd name="connsiteY3" fmla="*/ 1320352 h 1320352"/>
                <a:gd name="connsiteX4" fmla="*/ 0 w 1320352"/>
                <a:gd name="connsiteY4" fmla="*/ 660176 h 13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52" h="1320352">
                  <a:moveTo>
                    <a:pt x="0" y="660176"/>
                  </a:moveTo>
                  <a:cubicBezTo>
                    <a:pt x="0" y="295571"/>
                    <a:pt x="295571" y="0"/>
                    <a:pt x="660176" y="0"/>
                  </a:cubicBezTo>
                  <a:cubicBezTo>
                    <a:pt x="1024781" y="0"/>
                    <a:pt x="1320352" y="295571"/>
                    <a:pt x="1320352" y="660176"/>
                  </a:cubicBezTo>
                  <a:cubicBezTo>
                    <a:pt x="1320352" y="1024781"/>
                    <a:pt x="1024781" y="1320352"/>
                    <a:pt x="660176" y="1320352"/>
                  </a:cubicBezTo>
                  <a:cubicBezTo>
                    <a:pt x="295571" y="1320352"/>
                    <a:pt x="0" y="1024781"/>
                    <a:pt x="0" y="660176"/>
                  </a:cubicBez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080547"/>
                <a:satOff val="17657"/>
                <a:lumOff val="12844"/>
                <a:alphaOff val="0"/>
              </a:schemeClr>
            </a:fillRef>
            <a:effectRef idx="0">
              <a:schemeClr val="accent2">
                <a:hueOff val="-5080547"/>
                <a:satOff val="17657"/>
                <a:lumOff val="12844"/>
                <a:alphaOff val="0"/>
              </a:schemeClr>
            </a:effectRef>
            <a:fontRef idx="minor">
              <a:schemeClr val="lt1"/>
            </a:fontRef>
          </p:style>
          <p:txBody>
            <a:bodyPr lIns="207331" tIns="207331" rIns="207331" bIns="20733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>
                  <a:latin typeface="Calibri" pitchFamily="34" charset="0"/>
                  <a:cs typeface="Calibri" pitchFamily="34" charset="0"/>
                </a:rPr>
                <a:t>A través de La comunidad organizada</a:t>
              </a: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915498" y="4163487"/>
              <a:ext cx="1674193" cy="1645708"/>
            </a:xfrm>
            <a:custGeom>
              <a:avLst/>
              <a:gdLst>
                <a:gd name="connsiteX0" fmla="*/ 0 w 1320352"/>
                <a:gd name="connsiteY0" fmla="*/ 660176 h 1320352"/>
                <a:gd name="connsiteX1" fmla="*/ 660176 w 1320352"/>
                <a:gd name="connsiteY1" fmla="*/ 0 h 1320352"/>
                <a:gd name="connsiteX2" fmla="*/ 1320352 w 1320352"/>
                <a:gd name="connsiteY2" fmla="*/ 660176 h 1320352"/>
                <a:gd name="connsiteX3" fmla="*/ 660176 w 1320352"/>
                <a:gd name="connsiteY3" fmla="*/ 1320352 h 1320352"/>
                <a:gd name="connsiteX4" fmla="*/ 0 w 1320352"/>
                <a:gd name="connsiteY4" fmla="*/ 660176 h 132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352" h="1320352">
                  <a:moveTo>
                    <a:pt x="0" y="660176"/>
                  </a:moveTo>
                  <a:cubicBezTo>
                    <a:pt x="0" y="295571"/>
                    <a:pt x="295571" y="0"/>
                    <a:pt x="660176" y="0"/>
                  </a:cubicBezTo>
                  <a:cubicBezTo>
                    <a:pt x="1024781" y="0"/>
                    <a:pt x="1320352" y="295571"/>
                    <a:pt x="1320352" y="660176"/>
                  </a:cubicBezTo>
                  <a:cubicBezTo>
                    <a:pt x="1320352" y="1024781"/>
                    <a:pt x="1024781" y="1320352"/>
                    <a:pt x="660176" y="1320352"/>
                  </a:cubicBezTo>
                  <a:cubicBezTo>
                    <a:pt x="295571" y="1320352"/>
                    <a:pt x="0" y="1024781"/>
                    <a:pt x="0" y="660176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161094"/>
                <a:satOff val="35315"/>
                <a:lumOff val="25688"/>
                <a:alphaOff val="0"/>
              </a:schemeClr>
            </a:fillRef>
            <a:effectRef idx="0">
              <a:schemeClr val="accent2">
                <a:hueOff val="-10161094"/>
                <a:satOff val="35315"/>
                <a:lumOff val="25688"/>
                <a:alphaOff val="0"/>
              </a:schemeClr>
            </a:effectRef>
            <a:fontRef idx="minor">
              <a:schemeClr val="lt1"/>
            </a:fontRef>
          </p:style>
          <p:txBody>
            <a:bodyPr lIns="207331" tIns="207331" rIns="207331" bIns="207331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b="1" dirty="0">
                  <a:latin typeface="Calibri" pitchFamily="34" charset="0"/>
                  <a:cs typeface="Calibri" pitchFamily="34" charset="0"/>
                </a:rPr>
                <a:t>Participación de los sectores sociales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179512" y="-45387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b="1" dirty="0">
                <a:latin typeface="Calibri" pitchFamily="34" charset="0"/>
                <a:ea typeface="MS PGothic" pitchFamily="34" charset="-128"/>
              </a:rPr>
              <a:t>A</a:t>
            </a:r>
            <a:r>
              <a:rPr lang="es-MX" sz="2800" b="1" dirty="0" smtClean="0">
                <a:latin typeface="Calibri" pitchFamily="34" charset="0"/>
                <a:ea typeface="MS PGothic" pitchFamily="34" charset="-128"/>
              </a:rPr>
              <a:t>cciones de promoción de la salud a fin de generar entornos favorables</a:t>
            </a:r>
          </a:p>
        </p:txBody>
      </p:sp>
    </p:spTree>
    <p:extLst>
      <p:ext uri="{BB962C8B-B14F-4D97-AF65-F5344CB8AC3E}">
        <p14:creationId xmlns:p14="http://schemas.microsoft.com/office/powerpoint/2010/main" val="4503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23"/>
          <p:cNvSpPr txBox="1">
            <a:spLocks noChangeArrowheads="1"/>
          </p:cNvSpPr>
          <p:nvPr/>
        </p:nvSpPr>
        <p:spPr bwMode="auto">
          <a:xfrm>
            <a:off x="251520" y="179929"/>
            <a:ext cx="4535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dirty="0">
                <a:latin typeface="Calibri" pitchFamily="34" charset="0"/>
                <a:ea typeface="MS PGothic" pitchFamily="34" charset="-128"/>
              </a:rPr>
              <a:t>O</a:t>
            </a:r>
            <a:r>
              <a:rPr lang="es-MX" sz="3200" b="1" dirty="0" smtClean="0">
                <a:latin typeface="Calibri" pitchFamily="34" charset="0"/>
                <a:ea typeface="MS PGothic" pitchFamily="34" charset="-128"/>
              </a:rPr>
              <a:t>bjetivo</a:t>
            </a:r>
            <a:endParaRPr lang="es-ES" sz="32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1754" name="Text Box 26"/>
          <p:cNvSpPr txBox="1">
            <a:spLocks noChangeArrowheads="1"/>
          </p:cNvSpPr>
          <p:nvPr/>
        </p:nvSpPr>
        <p:spPr bwMode="auto">
          <a:xfrm>
            <a:off x="3466035" y="6295710"/>
            <a:ext cx="5677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s-MX" sz="1200" b="1" dirty="0">
                <a:latin typeface="+mn-lt"/>
              </a:rPr>
              <a:t>Fuente</a:t>
            </a:r>
            <a:r>
              <a:rPr lang="es-MX" sz="1200" b="1" dirty="0" smtClean="0">
                <a:latin typeface="+mn-lt"/>
              </a:rPr>
              <a:t>: DGPS. Programa de Acción 2007 – 2012:  Entornos y Comunidades Saludables </a:t>
            </a:r>
            <a:endParaRPr lang="es-ES" sz="1200" b="1" dirty="0"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0333" y="2204864"/>
            <a:ext cx="77480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/>
            <a:r>
              <a:rPr lang="es-MX" sz="2800" b="1" dirty="0" smtClean="0">
                <a:latin typeface="+mn-lt"/>
              </a:rPr>
              <a:t>Fortalecer los </a:t>
            </a:r>
            <a:r>
              <a:rPr lang="es-MX" sz="2800" b="1" dirty="0">
                <a:latin typeface="+mn-lt"/>
              </a:rPr>
              <a:t>determinantes </a:t>
            </a:r>
            <a:r>
              <a:rPr lang="es-MX" sz="2800" b="1" dirty="0" smtClean="0">
                <a:latin typeface="+mn-lt"/>
              </a:rPr>
              <a:t>positivos de la salud, mediante el impulso de la participación de las autoridades municipales, la comunidad organizada y los sectores sociales en el desarrollo de acciones  de promoción de la salud a fin de generar entornos favorables</a:t>
            </a:r>
            <a:endParaRPr lang="es-E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4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24831" y="148357"/>
            <a:ext cx="7882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457200">
              <a:spcBef>
                <a:spcPts val="0"/>
              </a:spcBef>
            </a:pPr>
            <a:r>
              <a:rPr lang="es-ES" sz="32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Perspectiva</a:t>
            </a:r>
            <a:endParaRPr lang="es-ES" sz="3200" b="1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3528" y="1988840"/>
            <a:ext cx="3683000" cy="181588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Paradigma biomédico centrado en la salud y la enfermedad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70857" y="4129335"/>
            <a:ext cx="2267857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Responsabilidad principal en el ámbito sanitario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522686" y="1907213"/>
            <a:ext cx="3349172" cy="2246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Paradigma sustentado en Determinantes Sociales de la Salud</a:t>
            </a:r>
            <a:endParaRPr lang="es-ES" sz="28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948716" y="4437112"/>
            <a:ext cx="1923142" cy="1631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C</a:t>
            </a:r>
            <a:r>
              <a:rPr lang="es-ES" sz="2000" dirty="0" smtClean="0"/>
              <a:t>ompromiso de todas las áreas de gobierno, y  participación ciudadana</a:t>
            </a:r>
            <a:endParaRPr lang="es-ES" sz="2000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3513044" y="978044"/>
            <a:ext cx="2655528" cy="636672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lang="es-ES" sz="2800" b="1" dirty="0" smtClean="0">
                <a:solidFill>
                  <a:srgbClr val="800000"/>
                </a:solidFill>
              </a:rPr>
              <a:t>Transitar de: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4136570" y="2586097"/>
            <a:ext cx="1197429" cy="889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046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5"/>
          <p:cNvSpPr txBox="1">
            <a:spLocks noChangeArrowheads="1"/>
          </p:cNvSpPr>
          <p:nvPr/>
        </p:nvSpPr>
        <p:spPr bwMode="auto">
          <a:xfrm>
            <a:off x="755576" y="2460305"/>
            <a:ext cx="79187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MX" sz="4400" dirty="0" smtClean="0">
                <a:solidFill>
                  <a:schemeClr val="tx1"/>
                </a:solidFill>
              </a:rPr>
              <a:t>Ejemplos de la influencia de los Determinantes Sociales en la Salud </a:t>
            </a:r>
            <a:endParaRPr lang="es-MX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2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724084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dinámica de la población a través de los años ha sido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influida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 distintos factores que han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modificado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estilo de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vida, la forma de enfermar y morir. </a:t>
            </a:r>
            <a:endParaRPr lang="es-MX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determinantes sociales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de la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salud y los cambios poblacionales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 sido matizados 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 </a:t>
            </a:r>
            <a:r>
              <a:rPr lang="es-MX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cuatro principales procesos de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transformación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s-MX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demográfica</a:t>
            </a: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tecnológica</a:t>
            </a: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de riesgos</a:t>
            </a:r>
          </a:p>
          <a:p>
            <a:pPr marL="1257300" lvl="2" indent="-342900" algn="just">
              <a:spcBef>
                <a:spcPts val="24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Transición epidemiológica</a:t>
            </a:r>
          </a:p>
        </p:txBody>
      </p:sp>
    </p:spTree>
    <p:extLst>
      <p:ext uri="{BB962C8B-B14F-4D97-AF65-F5344CB8AC3E}">
        <p14:creationId xmlns:p14="http://schemas.microsoft.com/office/powerpoint/2010/main" val="2750625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3295444" y="2908056"/>
            <a:ext cx="5848556" cy="184922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>
              <a:lnSpc>
                <a:spcPct val="95000"/>
              </a:lnSpc>
            </a:pP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ENTORNOS DE ALTO RIESGO: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>
              <a:lnSpc>
                <a:spcPct val="95000"/>
              </a:lnSpc>
              <a:buFont typeface="Arial"/>
              <a:buChar char="•"/>
            </a:pPr>
            <a:r>
              <a:rPr lang="es-ES" sz="20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Agua </a:t>
            </a:r>
            <a:r>
              <a:rPr lang="es-ES" sz="20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acumulada en depósitos (llantas</a:t>
            </a:r>
            <a:r>
              <a:rPr lang="es-ES" sz="20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, acumulación de basura, canaletas</a:t>
            </a:r>
            <a:r>
              <a:rPr lang="es-ES" sz="2000" b="1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, botellas, etc.</a:t>
            </a:r>
            <a:r>
              <a:rPr lang="es-ES" sz="20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66700" indent="-266700">
              <a:lnSpc>
                <a:spcPct val="95000"/>
              </a:lnSpc>
              <a:buFont typeface="Arial"/>
              <a:buChar char="•"/>
            </a:pPr>
            <a:r>
              <a:rPr lang="es-ES" sz="2000" b="1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Insuficiente educación en promoción de la salud (entornos limpios, uso de mosquiteros, fumigación)</a:t>
            </a:r>
            <a:endParaRPr lang="es-ES" sz="2000" b="1" dirty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6" y="2898447"/>
            <a:ext cx="2807770" cy="18684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321" y="1064122"/>
            <a:ext cx="3740095" cy="14585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5966" y="823892"/>
            <a:ext cx="4857348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Más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del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40% de la población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mundial en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riesgo de contraer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la enfermedad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ntre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50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millones-100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millones de infecciones por el virus del dengue en el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mundo anualmente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Endémico en más de 100 países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92371" y="5538278"/>
            <a:ext cx="315104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00000"/>
                </a:solidFill>
              </a:rPr>
              <a:t>ACCIONES LOCALES 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2339" y="5011980"/>
            <a:ext cx="4790832" cy="1883592"/>
          </a:xfrm>
          <a:prstGeom prst="rect">
            <a:avLst/>
          </a:prstGeom>
          <a:solidFill>
            <a:srgbClr val="FFFFFF"/>
          </a:solidFill>
          <a:ln>
            <a:solidFill>
              <a:srgbClr val="967D42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Programas de prevención y promoción de la salud</a:t>
            </a:r>
          </a:p>
          <a:p>
            <a:pPr marL="290512" lvl="8" indent="-285750" algn="just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Patio limpio</a:t>
            </a:r>
          </a:p>
          <a:p>
            <a:pPr marL="4762" lvl="8" algn="ctr" defTabSz="-639763">
              <a:spcBef>
                <a:spcPts val="0"/>
              </a:spcBef>
              <a:spcAft>
                <a:spcPts val="0"/>
              </a:spcAft>
              <a:buSzPct val="150000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Acciones comunitarias</a:t>
            </a:r>
          </a:p>
          <a:p>
            <a:pPr marL="290512" lvl="8" indent="-285750" algn="just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Fumig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ación</a:t>
            </a:r>
          </a:p>
          <a:p>
            <a:pPr marL="290512" lvl="8" indent="-285750" algn="just" defTabSz="-639763"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/>
            </a:pP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Vigilancia entomológica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lecha izquierda 6"/>
          <p:cNvSpPr/>
          <p:nvPr/>
        </p:nvSpPr>
        <p:spPr>
          <a:xfrm>
            <a:off x="4943171" y="5624083"/>
            <a:ext cx="944007" cy="65938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9717" y="0"/>
            <a:ext cx="6920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Dengue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859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9132" y="3047767"/>
            <a:ext cx="8061461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s-ES"/>
            </a:defPPr>
            <a:lvl1pPr indent="0" algn="ctr">
              <a:lnSpc>
                <a:spcPct val="95000"/>
              </a:lnSpc>
              <a:defRPr sz="2000" b="1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>
              <a:defRPr>
                <a:latin typeface="Arial" charset="0"/>
                <a:ea typeface="ＭＳ Ｐゴシック" charset="0"/>
              </a:defRPr>
            </a:lvl2pPr>
            <a:lvl3pPr>
              <a:defRPr>
                <a:latin typeface="Arial" charset="0"/>
                <a:ea typeface="ＭＳ Ｐゴシック" charset="0"/>
              </a:defRPr>
            </a:lvl3pPr>
            <a:lvl4pPr>
              <a:defRPr>
                <a:latin typeface="Arial" charset="0"/>
                <a:ea typeface="ＭＳ Ｐゴシック" charset="0"/>
              </a:defRPr>
            </a:lvl4pPr>
            <a:lvl5pPr>
              <a:defRPr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ENTORNOS DE ALTO RIESGO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50000"/>
              </a:lnSpc>
            </a:pP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  <a:p>
            <a:pPr marL="266700" lvl="1" indent="-209550">
              <a:buClr>
                <a:schemeClr val="accent2">
                  <a:lumMod val="50000"/>
                </a:schemeClr>
              </a:buClr>
              <a:buFont typeface="Arial"/>
              <a:buChar char="•"/>
            </a:pPr>
            <a:r>
              <a:rPr lang="es-ES" sz="2000" dirty="0" smtClean="0"/>
              <a:t>Cambio en patrones de alimentación</a:t>
            </a:r>
          </a:p>
          <a:p>
            <a:pPr marL="266700" lvl="1" indent="-209550">
              <a:buClr>
                <a:schemeClr val="accent2">
                  <a:lumMod val="50000"/>
                </a:schemeClr>
              </a:buClr>
              <a:buFont typeface="Arial"/>
              <a:buChar char="•"/>
            </a:pPr>
            <a:r>
              <a:rPr lang="es-ES" sz="2000" dirty="0" smtClean="0"/>
              <a:t>Reducción de la actividad física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-41296" y="6617672"/>
            <a:ext cx="913305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" sz="1200" b="1" dirty="0" smtClean="0">
                <a:latin typeface="Calibri" pitchFamily="34" charset="0"/>
                <a:cs typeface="Calibri" pitchFamily="34" charset="0"/>
              </a:rPr>
              <a:t>Fuente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Rev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Panam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Salud Publica/Pan Am J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Public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 err="1">
                <a:latin typeface="Calibri" pitchFamily="34" charset="0"/>
                <a:cs typeface="Calibri" pitchFamily="34" charset="0"/>
              </a:rPr>
              <a:t>Health</a:t>
            </a:r>
            <a:r>
              <a:rPr lang="es-ES" sz="1200" b="1" dirty="0">
                <a:latin typeface="Calibri" pitchFamily="34" charset="0"/>
                <a:cs typeface="Calibri" pitchFamily="34" charset="0"/>
              </a:rPr>
              <a:t> 10(2), 2001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9921" y="908720"/>
            <a:ext cx="737916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800000"/>
                </a:solidFill>
              </a:rPr>
              <a:t>OBESIDAD</a:t>
            </a:r>
          </a:p>
          <a:p>
            <a:pPr>
              <a:lnSpc>
                <a:spcPct val="50000"/>
              </a:lnSpc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Representa un problema de Salud Pública a nivel mundial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En América Latina, los niveles de obesidad han ido en aumento con el paso de los años</a:t>
            </a:r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En México,  más del 70 por ciento de los adultos con sobrepeso u obesidad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9717" y="4789856"/>
            <a:ext cx="2859743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800000"/>
                </a:solidFill>
              </a:rPr>
              <a:t>ACCIONES LOCALES 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3266" y="4654848"/>
            <a:ext cx="6194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Escuela</a:t>
            </a:r>
            <a:r>
              <a:rPr lang="es-ES" dirty="0" smtClean="0"/>
              <a:t>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saludable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Programa académico con aumento de actividad física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 smtClean="0"/>
              <a:t>Alimentos con contenidos energéticos establecidos</a:t>
            </a:r>
          </a:p>
          <a:p>
            <a:pPr marL="285750" indent="-285750">
              <a:buFont typeface="Arial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Campañas de prevención y 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promoción</a:t>
            </a:r>
          </a:p>
          <a:p>
            <a:pPr marL="742950" lvl="1" indent="-285750">
              <a:buFont typeface="Arial"/>
              <a:buChar char="•"/>
            </a:pPr>
            <a:r>
              <a:rPr lang="es-ES" dirty="0"/>
              <a:t>Participación </a:t>
            </a:r>
            <a:r>
              <a:rPr lang="es-ES" dirty="0" smtClean="0"/>
              <a:t>de </a:t>
            </a:r>
            <a:r>
              <a:rPr lang="es-ES" dirty="0"/>
              <a:t>la comunidad educativa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914" y="3217159"/>
            <a:ext cx="2188131" cy="1437689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9717" y="0"/>
            <a:ext cx="6920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Enfermedades Crónicas No Transmisibles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3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Grp="1"/>
          </p:cNvSpPr>
          <p:nvPr>
            <p:ph idx="1"/>
          </p:nvPr>
        </p:nvSpPr>
        <p:spPr>
          <a:xfrm>
            <a:off x="457200" y="27315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MX" sz="4400" b="1" dirty="0" smtClean="0">
                <a:latin typeface="Calibri" pitchFamily="34" charset="0"/>
                <a:ea typeface="MS PGothic" pitchFamily="34" charset="-128"/>
              </a:rPr>
              <a:t>ESTRATEGIAS</a:t>
            </a:r>
            <a:endParaRPr lang="es-MX" sz="2800" b="1" dirty="0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3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5"/>
          <p:cNvSpPr txBox="1">
            <a:spLocks noChangeArrowheads="1"/>
          </p:cNvSpPr>
          <p:nvPr/>
        </p:nvSpPr>
        <p:spPr bwMode="auto">
          <a:xfrm>
            <a:off x="755576" y="2390212"/>
            <a:ext cx="79187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MX" sz="4400" dirty="0" smtClean="0">
                <a:solidFill>
                  <a:schemeClr val="tx1"/>
                </a:solidFill>
              </a:rPr>
              <a:t>Determinantes Sociales de la Salud</a:t>
            </a:r>
            <a:endParaRPr lang="es-MX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2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7"/>
          <p:cNvSpPr txBox="1">
            <a:spLocks noChangeArrowheads="1"/>
          </p:cNvSpPr>
          <p:nvPr/>
        </p:nvSpPr>
        <p:spPr bwMode="auto">
          <a:xfrm>
            <a:off x="-11701" y="0"/>
            <a:ext cx="6985000" cy="62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3905" tIns="66952" rIns="133905" bIns="66952">
            <a:spAutoFit/>
          </a:bodyPr>
          <a:lstStyle>
            <a:lvl1pPr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defTabSz="1338263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defTabSz="1338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>
              <a:defRPr/>
            </a:pPr>
            <a:r>
              <a:rPr lang="es-MX" sz="3200" b="1" dirty="0" smtClean="0">
                <a:latin typeface="Calibri" pitchFamily="34" charset="0"/>
                <a:ea typeface="MS PGothic" pitchFamily="34" charset="-128"/>
                <a:cs typeface="+mn-cs"/>
              </a:rPr>
              <a:t>Componentes</a:t>
            </a:r>
            <a:endParaRPr lang="es-ES" sz="3200" b="1" dirty="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0326301"/>
              </p:ext>
            </p:extLst>
          </p:nvPr>
        </p:nvGraphicFramePr>
        <p:xfrm>
          <a:off x="152400" y="914400"/>
          <a:ext cx="838200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0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87624" y="2731567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atin typeface="Calibri" pitchFamily="34" charset="0"/>
                <a:ea typeface="MS PGothic" pitchFamily="34" charset="-128"/>
              </a:rPr>
              <a:t>PARTICIPACIÓN MUNICIPAL</a:t>
            </a:r>
            <a:endParaRPr lang="es-MX" sz="2800" b="1" dirty="0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28993" y="-531440"/>
            <a:ext cx="7236396" cy="840946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/>
          <a:p>
            <a:pPr algn="l" defTabSz="457200" eaLnBrk="1" hangingPunct="1">
              <a:defRPr/>
            </a:pPr>
            <a:r>
              <a:rPr lang="es-MX" sz="27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/>
            </a:r>
            <a:br>
              <a:rPr lang="es-MX" sz="27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s-MX" sz="3200" b="1" dirty="0" smtClean="0">
                <a:latin typeface="Calibri" pitchFamily="34" charset="0"/>
                <a:ea typeface="MS PGothic" pitchFamily="34" charset="-128"/>
                <a:cs typeface="+mn-cs"/>
              </a:rPr>
              <a:t>Municipios saludables </a:t>
            </a:r>
            <a:br>
              <a:rPr lang="es-MX" sz="3200" b="1" dirty="0" smtClean="0">
                <a:latin typeface="Calibri" pitchFamily="34" charset="0"/>
                <a:ea typeface="MS PGothic" pitchFamily="34" charset="-128"/>
                <a:cs typeface="+mn-cs"/>
              </a:rPr>
            </a:br>
            <a:r>
              <a:rPr lang="es-MX" sz="3200" b="1" dirty="0" smtClean="0">
                <a:latin typeface="Calibri" pitchFamily="34" charset="0"/>
                <a:ea typeface="MS PGothic" pitchFamily="34" charset="-128"/>
                <a:cs typeface="+mn-cs"/>
              </a:rPr>
              <a:t>promotores de la Salud</a:t>
            </a:r>
            <a:endParaRPr lang="es-ES" sz="3200" b="1" dirty="0" smtClean="0"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323529" y="1021761"/>
            <a:ext cx="655272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2400" b="1" dirty="0" smtClean="0">
                <a:latin typeface="+mn-lt"/>
              </a:rPr>
              <a:t>Oportunidad:</a:t>
            </a:r>
          </a:p>
          <a:p>
            <a:pPr algn="just">
              <a:defRPr/>
            </a:pPr>
            <a:r>
              <a:rPr lang="es-PE" sz="2400" dirty="0" smtClean="0">
                <a:latin typeface="+mn-lt"/>
              </a:rPr>
              <a:t>Con el liderazgo de sus autoridades abordar integralmente las condiciones que determinan la salud de las poblaciones:</a:t>
            </a:r>
          </a:p>
          <a:p>
            <a:pPr algn="just">
              <a:defRPr/>
            </a:pPr>
            <a:endParaRPr lang="es-PE" sz="2200" dirty="0" smtClean="0">
              <a:latin typeface="+mn-lt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s-PE" sz="2200" dirty="0" smtClean="0">
                <a:latin typeface="+mn-lt"/>
              </a:rPr>
              <a:t>Comportamiento y estilo de vida personal; 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Influencias dentro de las comunidades que pueden reforzar la salud o dañarla; 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Condiciones de vida y de trabajo, 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Acceso a los servicios sanitarios y;</a:t>
            </a:r>
          </a:p>
          <a:p>
            <a:pPr marL="285750" indent="-285750" algn="just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PE" sz="2200" dirty="0" smtClean="0">
                <a:latin typeface="+mn-lt"/>
              </a:rPr>
              <a:t>A las condiciones generales de tipo socioeconómico, cultural y medioambiental. </a:t>
            </a:r>
            <a:endParaRPr lang="es-ES" sz="2200" dirty="0">
              <a:latin typeface="+mn-lt"/>
            </a:endParaRPr>
          </a:p>
        </p:txBody>
      </p:sp>
      <p:pic>
        <p:nvPicPr>
          <p:cNvPr id="63490" name="Picture 2" descr="http://www.schooljotter.com/imagefolders/stjohnrc/healthy_schools.JPG"/>
          <p:cNvPicPr>
            <a:picLocks noChangeAspect="1" noChangeArrowheads="1"/>
          </p:cNvPicPr>
          <p:nvPr/>
        </p:nvPicPr>
        <p:blipFill>
          <a:blip r:embed="rId2"/>
          <a:srcRect l="13907" r="13014" b="18452"/>
          <a:stretch>
            <a:fillRect/>
          </a:stretch>
        </p:blipFill>
        <p:spPr bwMode="auto">
          <a:xfrm>
            <a:off x="6444208" y="3861048"/>
            <a:ext cx="2374980" cy="163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26177" y="2473567"/>
            <a:ext cx="87932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defRPr/>
            </a:pPr>
            <a:endParaRPr lang="es-ES" dirty="0" smtClean="0">
              <a:solidFill>
                <a:srgbClr val="000000"/>
              </a:solidFill>
              <a:cs typeface="Arial" pitchFamily="34" charset="0"/>
            </a:endParaRPr>
          </a:p>
          <a:p>
            <a:pPr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s-MX" sz="2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s-ES" sz="2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526177" y="164800"/>
            <a:ext cx="36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defTabSz="914400" eaLnBrk="0" hangingPunct="0">
              <a:defRPr/>
            </a:pPr>
            <a:r>
              <a:rPr lang="es-ES" sz="3200" b="1" dirty="0">
                <a:latin typeface="Calibri" pitchFamily="34" charset="0"/>
                <a:ea typeface="MS PGothic" pitchFamily="34" charset="-128"/>
              </a:rPr>
              <a:t>A través de: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831806" y="1150128"/>
            <a:ext cx="30598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Clr>
                <a:srgbClr val="834736"/>
              </a:buClr>
              <a:buFont typeface="Arial" pitchFamily="34" charset="0"/>
              <a:buNone/>
              <a:defRPr/>
            </a:pPr>
            <a:endParaRPr lang="es-MX" sz="2000" dirty="0" smtClean="0">
              <a:latin typeface="+mj-lt"/>
              <a:cs typeface="Arial" pitchFamily="34" charset="0"/>
            </a:endParaRPr>
          </a:p>
          <a:p>
            <a:pPr defTabSz="914400" eaLnBrk="1" hangingPunct="1">
              <a:buClr>
                <a:srgbClr val="800000"/>
              </a:buClr>
              <a:buFont typeface="Arial" pitchFamily="34" charset="0"/>
              <a:buChar char="•"/>
              <a:defRPr/>
            </a:pPr>
            <a:endParaRPr lang="es-MX" sz="2000" dirty="0" smtClean="0">
              <a:latin typeface="+mj-lt"/>
              <a:cs typeface="Arial" pitchFamily="34" charset="0"/>
            </a:endParaRPr>
          </a:p>
          <a:p>
            <a:pPr defTabSz="914400" eaLnBrk="1" hangingPunct="1">
              <a:buClr>
                <a:srgbClr val="800000"/>
              </a:buClr>
              <a:buFont typeface="Arial" pitchFamily="34" charset="0"/>
              <a:buChar char="•"/>
              <a:defRPr/>
            </a:pPr>
            <a:endParaRPr lang="es-MX" sz="2000" dirty="0" smtClean="0">
              <a:latin typeface="+mj-lt"/>
              <a:cs typeface="Arial" pitchFamily="34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es-ES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695191" y="4808400"/>
            <a:ext cx="1755437" cy="185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566809" y="1365806"/>
            <a:ext cx="782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200" dirty="0" smtClean="0">
                <a:latin typeface="+mn-lt"/>
              </a:rPr>
              <a:t>Impulsar la participación del ayuntamiento, la sociedad organizada y la población, para la conducción de </a:t>
            </a:r>
            <a:r>
              <a:rPr lang="es-MX" sz="2200" b="1" dirty="0" smtClean="0">
                <a:latin typeface="+mn-lt"/>
                <a:cs typeface="Arial" pitchFamily="34" charset="0"/>
              </a:rPr>
              <a:t>políticas públicas saludables, </a:t>
            </a:r>
            <a:r>
              <a:rPr lang="es-MX" sz="2200" dirty="0" smtClean="0">
                <a:latin typeface="+mn-lt"/>
              </a:rPr>
              <a:t>que se traduzcan en acciones para modificar los determinantes de la salud</a:t>
            </a:r>
            <a:r>
              <a:rPr lang="es-MX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0850" y="3073731"/>
            <a:ext cx="76462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200" dirty="0" smtClean="0">
                <a:latin typeface="+mn-lt"/>
              </a:rPr>
              <a:t>Mejorar y proteger la salud de la población a través de </a:t>
            </a:r>
            <a:r>
              <a:rPr lang="es-MX" sz="2200" b="1" dirty="0">
                <a:latin typeface="+mn-lt"/>
                <a:cs typeface="Arial" pitchFamily="34" charset="0"/>
              </a:rPr>
              <a:t>p</a:t>
            </a:r>
            <a:r>
              <a:rPr lang="es-MX" sz="2200" b="1" dirty="0" smtClean="0">
                <a:latin typeface="+mn-lt"/>
                <a:cs typeface="Arial" pitchFamily="34" charset="0"/>
              </a:rPr>
              <a:t>royectos que promuevan la creación de espacios físicos y sociales </a:t>
            </a:r>
            <a:r>
              <a:rPr lang="es-MX" sz="2200" dirty="0" smtClean="0">
                <a:latin typeface="+mn-lt"/>
              </a:rPr>
              <a:t>con la colaboración de autoridades municipales, personal de salud y otros Sectores a través de Estrategias locales derivadas del servicio Integrado de Promoción de la Salud.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11560" y="5129547"/>
            <a:ext cx="47659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s-MX" sz="2200" dirty="0" smtClean="0">
                <a:latin typeface="+mn-lt"/>
              </a:rPr>
              <a:t>Propiciar la creación </a:t>
            </a:r>
            <a:r>
              <a:rPr lang="es-MX" sz="2200" b="1" dirty="0" smtClean="0">
                <a:latin typeface="+mn-lt"/>
                <a:cs typeface="Arial" pitchFamily="34" charset="0"/>
              </a:rPr>
              <a:t>de redes sociales</a:t>
            </a:r>
            <a:r>
              <a:rPr lang="es-MX" sz="22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2"/>
          <p:cNvSpPr txBox="1">
            <a:spLocks/>
          </p:cNvSpPr>
          <p:nvPr/>
        </p:nvSpPr>
        <p:spPr bwMode="auto">
          <a:xfrm>
            <a:off x="133350" y="1340768"/>
            <a:ext cx="4244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s-ES" sz="2400" b="1" dirty="0">
                <a:latin typeface="Calibri" pitchFamily="34" charset="0"/>
                <a:ea typeface="MS PGothic" pitchFamily="34" charset="-128"/>
              </a:rPr>
              <a:t>ETAPAS DE MUNICIPIOS</a:t>
            </a:r>
          </a:p>
        </p:txBody>
      </p:sp>
      <p:sp>
        <p:nvSpPr>
          <p:cNvPr id="40963" name="Title 1"/>
          <p:cNvSpPr txBox="1">
            <a:spLocks/>
          </p:cNvSpPr>
          <p:nvPr/>
        </p:nvSpPr>
        <p:spPr bwMode="auto">
          <a:xfrm>
            <a:off x="121525" y="-387424"/>
            <a:ext cx="480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defRPr/>
            </a:pPr>
            <a:r>
              <a:rPr lang="es-MX" sz="3200" b="1" dirty="0" smtClean="0">
                <a:latin typeface="Calibri" pitchFamily="34" charset="0"/>
                <a:ea typeface="MS PGothic" pitchFamily="34" charset="-128"/>
              </a:rPr>
              <a:t>Participación municipal</a:t>
            </a:r>
            <a:endParaRPr lang="es-ES" sz="3200" b="1" dirty="0"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5" name="Diagram 8"/>
          <p:cNvGraphicFramePr/>
          <p:nvPr/>
        </p:nvGraphicFramePr>
        <p:xfrm>
          <a:off x="179512" y="2080543"/>
          <a:ext cx="8559079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5" name="TextBox 9"/>
          <p:cNvSpPr txBox="1">
            <a:spLocks noChangeArrowheads="1"/>
          </p:cNvSpPr>
          <p:nvPr/>
        </p:nvSpPr>
        <p:spPr bwMode="auto">
          <a:xfrm>
            <a:off x="1002705" y="4125044"/>
            <a:ext cx="688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3851920" y="4149080"/>
            <a:ext cx="68897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67" name="TextBox 11"/>
          <p:cNvSpPr txBox="1">
            <a:spLocks noChangeArrowheads="1"/>
          </p:cNvSpPr>
          <p:nvPr/>
        </p:nvSpPr>
        <p:spPr bwMode="auto">
          <a:xfrm>
            <a:off x="6852320" y="4149080"/>
            <a:ext cx="688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65" descr="papers_346x4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4541" y="1840956"/>
            <a:ext cx="210978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62" descr="comiteHono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968971"/>
            <a:ext cx="354171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itle 1"/>
          <p:cNvSpPr txBox="1">
            <a:spLocks/>
          </p:cNvSpPr>
          <p:nvPr/>
        </p:nvSpPr>
        <p:spPr bwMode="auto">
          <a:xfrm>
            <a:off x="74278" y="-1"/>
            <a:ext cx="6984776" cy="8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defRPr/>
            </a:pPr>
            <a:r>
              <a:rPr lang="es-MX" sz="3200" b="1" dirty="0" smtClean="0">
                <a:latin typeface="Calibri" pitchFamily="34" charset="0"/>
                <a:ea typeface="MS PGothic" pitchFamily="34" charset="-128"/>
              </a:rPr>
              <a:t>Municipio saludable incorporado</a:t>
            </a:r>
            <a:endParaRPr lang="es-MX" sz="32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ight Brace 161"/>
          <p:cNvSpPr>
            <a:spLocks/>
          </p:cNvSpPr>
          <p:nvPr/>
        </p:nvSpPr>
        <p:spPr bwMode="auto">
          <a:xfrm>
            <a:off x="3566666" y="1484784"/>
            <a:ext cx="1149350" cy="4319587"/>
          </a:xfrm>
          <a:prstGeom prst="rightBrace">
            <a:avLst>
              <a:gd name="adj1" fmla="val 8334"/>
              <a:gd name="adj2" fmla="val 22366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991" name="TextBox 164"/>
          <p:cNvSpPr txBox="1">
            <a:spLocks noChangeArrowheads="1"/>
          </p:cNvSpPr>
          <p:nvPr/>
        </p:nvSpPr>
        <p:spPr bwMode="auto">
          <a:xfrm>
            <a:off x="304800" y="4605809"/>
            <a:ext cx="3659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Comité Municipal</a:t>
            </a:r>
            <a:b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 Salud</a:t>
            </a:r>
            <a:endParaRPr lang="es-MX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992" name="TextBox 166"/>
          <p:cNvSpPr txBox="1">
            <a:spLocks noChangeArrowheads="1"/>
          </p:cNvSpPr>
          <p:nvPr/>
        </p:nvSpPr>
        <p:spPr bwMode="auto">
          <a:xfrm>
            <a:off x="4932040" y="1667772"/>
            <a:ext cx="3157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Plan de</a:t>
            </a:r>
          </a:p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Desarrollo Municipal</a:t>
            </a:r>
            <a:endParaRPr lang="es-MX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1993" name="TextBox 167"/>
          <p:cNvSpPr txBox="1">
            <a:spLocks noChangeArrowheads="1"/>
          </p:cNvSpPr>
          <p:nvPr/>
        </p:nvSpPr>
        <p:spPr bwMode="auto">
          <a:xfrm>
            <a:off x="3275856" y="4163194"/>
            <a:ext cx="6444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Diagnóstico Municipal</a:t>
            </a:r>
            <a:endParaRPr lang="es-MX" sz="2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ight Brace 169"/>
          <p:cNvSpPr>
            <a:spLocks/>
          </p:cNvSpPr>
          <p:nvPr/>
        </p:nvSpPr>
        <p:spPr bwMode="auto">
          <a:xfrm>
            <a:off x="3566666" y="1484784"/>
            <a:ext cx="1149350" cy="4319587"/>
          </a:xfrm>
          <a:prstGeom prst="rightBrace">
            <a:avLst>
              <a:gd name="adj1" fmla="val 8334"/>
              <a:gd name="adj2" fmla="val 77926"/>
            </a:avLst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Calibri" pitchFamily="34" charset="0"/>
            </a:endParaRPr>
          </a:p>
        </p:txBody>
      </p:sp>
      <p:pic>
        <p:nvPicPr>
          <p:cNvPr id="59394" name="Picture 2" descr="http://www.worldgroupware.com/images/community_peo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4565106"/>
            <a:ext cx="3174776" cy="229289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-1188640" y="4509120"/>
            <a:ext cx="7224738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Mejoramiento de </a:t>
            </a:r>
            <a:r>
              <a:rPr lang="es-MX" sz="2400" dirty="0" smtClean="0">
                <a:latin typeface="+mn-lt"/>
              </a:rPr>
              <a:t>mercados municipales</a:t>
            </a:r>
            <a:endParaRPr lang="es-ES" sz="2400" dirty="0">
              <a:latin typeface="+mn-lt"/>
            </a:endParaRPr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-1188640" y="5301208"/>
            <a:ext cx="815208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Control y estabilización de la población canina</a:t>
            </a:r>
            <a:endParaRPr lang="es-ES" sz="2400" dirty="0">
              <a:latin typeface="+mn-lt"/>
            </a:endParaRP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-1174225" y="2996952"/>
            <a:ext cx="7546425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Manejo y disposición final de residuos sólidos</a:t>
            </a:r>
            <a:endParaRPr lang="es-ES" sz="2400" dirty="0">
              <a:latin typeface="+mn-lt"/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-1188640" y="3717032"/>
            <a:ext cx="5649913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Dotación de agua limpia</a:t>
            </a:r>
            <a:endParaRPr lang="es-ES" sz="2400" dirty="0">
              <a:latin typeface="+mn-lt"/>
            </a:endParaRPr>
          </a:p>
        </p:txBody>
      </p:sp>
      <p:sp>
        <p:nvSpPr>
          <p:cNvPr id="43014" name="Text Box 79"/>
          <p:cNvSpPr txBox="1">
            <a:spLocks noChangeArrowheads="1"/>
          </p:cNvSpPr>
          <p:nvPr/>
        </p:nvSpPr>
        <p:spPr bwMode="auto">
          <a:xfrm>
            <a:off x="107504" y="1182304"/>
            <a:ext cx="1008112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2400" b="1" dirty="0">
                <a:latin typeface="+mn-lt"/>
              </a:rPr>
              <a:t>Municipio incorporado  que tiene en ejecución </a:t>
            </a:r>
            <a:endParaRPr lang="es-MX" sz="2400" b="1" dirty="0" smtClean="0"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s-MX" sz="2400" b="1" dirty="0" smtClean="0">
                <a:latin typeface="+mn-lt"/>
              </a:rPr>
              <a:t>su </a:t>
            </a:r>
            <a:r>
              <a:rPr lang="es-MX" sz="2400" b="1" dirty="0">
                <a:latin typeface="+mn-lt"/>
              </a:rPr>
              <a:t>programa </a:t>
            </a:r>
            <a:r>
              <a:rPr lang="es-MX" sz="2400" b="1" dirty="0" smtClean="0">
                <a:latin typeface="+mn-lt"/>
              </a:rPr>
              <a:t>de </a:t>
            </a:r>
            <a:r>
              <a:rPr lang="es-MX" sz="2400" b="1" dirty="0">
                <a:latin typeface="+mn-lt"/>
              </a:rPr>
              <a:t>trabajo:</a:t>
            </a:r>
            <a:endParaRPr lang="es-ES" sz="2400" b="1" dirty="0">
              <a:latin typeface="+mn-lt"/>
            </a:endParaRPr>
          </a:p>
        </p:txBody>
      </p:sp>
      <p:sp>
        <p:nvSpPr>
          <p:cNvPr id="43015" name="Text Box 81"/>
          <p:cNvSpPr txBox="1">
            <a:spLocks noChangeArrowheads="1"/>
          </p:cNvSpPr>
          <p:nvPr/>
        </p:nvSpPr>
        <p:spPr bwMode="auto">
          <a:xfrm>
            <a:off x="-1188640" y="2276872"/>
            <a:ext cx="5223247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Control de fauna nociva</a:t>
            </a:r>
            <a:endParaRPr lang="es-ES" sz="2400" dirty="0">
              <a:latin typeface="+mn-lt"/>
            </a:endParaRPr>
          </a:p>
        </p:txBody>
      </p:sp>
      <p:sp>
        <p:nvSpPr>
          <p:cNvPr id="43016" name="Title 1"/>
          <p:cNvSpPr txBox="1">
            <a:spLocks/>
          </p:cNvSpPr>
          <p:nvPr/>
        </p:nvSpPr>
        <p:spPr bwMode="auto">
          <a:xfrm>
            <a:off x="107504" y="54591"/>
            <a:ext cx="6169000" cy="79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defRPr/>
            </a:pPr>
            <a:r>
              <a:rPr lang="es-MX" sz="3200" b="1" dirty="0" smtClean="0">
                <a:latin typeface="Calibri" pitchFamily="34" charset="0"/>
                <a:ea typeface="MS PGothic" pitchFamily="34" charset="-128"/>
              </a:rPr>
              <a:t>Municipio saludable activo</a:t>
            </a:r>
            <a:endParaRPr lang="es-MX" sz="3200" b="1" dirty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18555"/>
            <a:ext cx="2543404" cy="18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RM3wU1YH5FX_q5jwm0NzmP9sDOs-tlztmQvN1hDzraSwd_D9ORF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06" y="1766638"/>
            <a:ext cx="2510798" cy="166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39"/>
          <p:cNvSpPr txBox="1">
            <a:spLocks noChangeArrowheads="1"/>
          </p:cNvSpPr>
          <p:nvPr/>
        </p:nvSpPr>
        <p:spPr bwMode="auto">
          <a:xfrm>
            <a:off x="3260095" y="2331750"/>
            <a:ext cx="54567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Programa municipal de promoción de la </a:t>
            </a:r>
            <a:r>
              <a:rPr lang="es-MX" sz="2400" dirty="0" smtClean="0">
                <a:latin typeface="+mn-lt"/>
              </a:rPr>
              <a:t>salud</a:t>
            </a:r>
          </a:p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657350" lvl="3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es-MX" sz="2400" dirty="0">
                <a:latin typeface="+mn-lt"/>
              </a:rPr>
              <a:t>Un proyecto vinculado a la salud pública</a:t>
            </a:r>
            <a:endParaRPr lang="es-ES" sz="2400" dirty="0">
              <a:latin typeface="+mn-lt"/>
            </a:endParaRPr>
          </a:p>
        </p:txBody>
      </p:sp>
      <p:sp>
        <p:nvSpPr>
          <p:cNvPr id="44035" name="Title 1"/>
          <p:cNvSpPr txBox="1">
            <a:spLocks/>
          </p:cNvSpPr>
          <p:nvPr/>
        </p:nvSpPr>
        <p:spPr bwMode="auto">
          <a:xfrm>
            <a:off x="179512" y="-99392"/>
            <a:ext cx="6588224" cy="103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700" b="1" dirty="0" smtClean="0">
                <a:latin typeface="Calibri" pitchFamily="34" charset="0"/>
                <a:ea typeface="MS PGothic" pitchFamily="34" charset="-128"/>
              </a:rPr>
              <a:t>Municipio saludable acreditado como promotor de la salud</a:t>
            </a:r>
            <a:endParaRPr lang="es-MX" sz="27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4036" name="TextBox 180"/>
          <p:cNvSpPr txBox="1">
            <a:spLocks noChangeArrowheads="1"/>
          </p:cNvSpPr>
          <p:nvPr/>
        </p:nvSpPr>
        <p:spPr bwMode="auto">
          <a:xfrm>
            <a:off x="4147449" y="1390215"/>
            <a:ext cx="4556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+mn-lt"/>
              </a:rPr>
              <a:t>Municipio activo que desarrolla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4038" name="Picture 186" descr="Sin-título-1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628800"/>
            <a:ext cx="3240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>
            <a:spLocks noChangeArrowheads="1"/>
          </p:cNvSpPr>
          <p:nvPr/>
        </p:nvSpPr>
        <p:spPr bwMode="auto">
          <a:xfrm>
            <a:off x="528638" y="1688609"/>
            <a:ext cx="800417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s-MX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99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defRPr/>
            </a:pPr>
            <a:r>
              <a:rPr lang="es-MX" sz="4400" b="1" dirty="0" smtClean="0">
                <a:latin typeface="Calibri" pitchFamily="34" charset="0"/>
                <a:ea typeface="MS PGothic" pitchFamily="34" charset="-128"/>
              </a:rPr>
              <a:t>ENTORNOS PROMOTORES DE LA SALUD</a:t>
            </a:r>
            <a:endParaRPr lang="es-MX" sz="4400" b="1" dirty="0">
              <a:latin typeface="Calibri" pitchFamily="34" charset="0"/>
              <a:ea typeface="MS PGothic" pitchFamily="34" charset="-128"/>
            </a:endParaRPr>
          </a:p>
          <a:p>
            <a:pPr>
              <a:defRPr/>
            </a:pP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3521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7504" y="188640"/>
            <a:ext cx="6552728" cy="4247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s-ES" sz="3200" b="1" dirty="0" smtClean="0">
                <a:latin typeface="Calibri" pitchFamily="34" charset="0"/>
                <a:ea typeface="MS PGothic" pitchFamily="34" charset="-128"/>
                <a:cs typeface="+mn-cs"/>
              </a:rPr>
              <a:t>Entornos promotores de la salud</a:t>
            </a:r>
          </a:p>
        </p:txBody>
      </p:sp>
      <p:sp>
        <p:nvSpPr>
          <p:cNvPr id="67589" name="5 CuadroTexto"/>
          <p:cNvSpPr txBox="1">
            <a:spLocks noChangeArrowheads="1"/>
          </p:cNvSpPr>
          <p:nvPr/>
        </p:nvSpPr>
        <p:spPr bwMode="auto">
          <a:xfrm>
            <a:off x="107504" y="1196752"/>
            <a:ext cx="86409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+mn-lt"/>
              </a:rPr>
              <a:t>Son aquellos que apoyan la salud y ofrecen a las personas protección frente a las amenazas para la misma, permitiéndoles ampliar </a:t>
            </a:r>
            <a:r>
              <a:rPr lang="es-ES" sz="2200" dirty="0" smtClean="0">
                <a:latin typeface="+mn-lt"/>
              </a:rPr>
              <a:t>sus capacidades </a:t>
            </a:r>
            <a:r>
              <a:rPr lang="es-ES" sz="2200" dirty="0">
                <a:latin typeface="+mn-lt"/>
              </a:rPr>
              <a:t>y desarrollar autonomía respecto a su salud.</a:t>
            </a:r>
          </a:p>
          <a:p>
            <a:pPr algn="just"/>
            <a:endParaRPr lang="es-ES" sz="2200" dirty="0">
              <a:latin typeface="+mn-lt"/>
            </a:endParaRPr>
          </a:p>
          <a:p>
            <a:pPr algn="just"/>
            <a:r>
              <a:rPr lang="es-ES" sz="2200" dirty="0">
                <a:latin typeface="+mn-lt"/>
              </a:rPr>
              <a:t>Comprende los lugares donde las </a:t>
            </a:r>
            <a:r>
              <a:rPr lang="es-ES" sz="2200" dirty="0" smtClean="0">
                <a:latin typeface="+mn-lt"/>
              </a:rPr>
              <a:t>personas viven</a:t>
            </a:r>
            <a:r>
              <a:rPr lang="es-ES" sz="2200" dirty="0">
                <a:latin typeface="+mn-lt"/>
              </a:rPr>
              <a:t>, su comunidad local, su hogar, sitios de trabajo y estudio así como los lugares de esparcimiento.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Rounded Rectangle 1"/>
          <p:cNvSpPr>
            <a:spLocks noChangeArrowheads="1"/>
          </p:cNvSpPr>
          <p:nvPr/>
        </p:nvSpPr>
        <p:spPr bwMode="auto">
          <a:xfrm>
            <a:off x="750106" y="4077072"/>
            <a:ext cx="7355756" cy="122413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lvl="1" algn="just" defTabSz="914400">
              <a:defRPr/>
            </a:pPr>
            <a:endParaRPr lang="es-ES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lvl="1" algn="just" defTabSz="914400">
              <a:defRPr/>
            </a:pPr>
            <a:r>
              <a:rPr lang="es-ES" sz="2000" dirty="0" smtClean="0">
                <a:latin typeface="+mn-lt"/>
              </a:rPr>
              <a:t>Generar espacios favorables a la salud que trasciendan el aspecto y características físicas con el fin de preservar, cuidar y proteger la salud de los individuos, familias y comunidades</a:t>
            </a:r>
            <a:r>
              <a:rPr lang="es-ES" sz="2000" b="1" dirty="0" smtClean="0">
                <a:latin typeface="+mn-lt"/>
              </a:rPr>
              <a:t>.</a:t>
            </a:r>
          </a:p>
          <a:p>
            <a:pPr lvl="1" defTabSz="914400">
              <a:defRPr/>
            </a:pP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647" y="80972"/>
            <a:ext cx="6445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MX" sz="3200" b="1" dirty="0">
                <a:latin typeface="Calibri" pitchFamily="34" charset="0"/>
                <a:cs typeface="Calibri" pitchFamily="34" charset="0"/>
              </a:rPr>
              <a:t>Determinantes sociales de la salud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647" y="1052736"/>
            <a:ext cx="693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600"/>
              </a:spcBef>
              <a:buClr>
                <a:schemeClr val="accent2"/>
              </a:buClr>
              <a:buSzPct val="150000"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“Son circunstancias en las que la población crece, vive, trabaja </a:t>
            </a:r>
            <a:r>
              <a:rPr lang="es-MX" sz="2400" b="1" dirty="0">
                <a:latin typeface="Calibri" pitchFamily="34" charset="0"/>
                <a:cs typeface="Calibri" pitchFamily="34" charset="0"/>
              </a:rPr>
              <a:t>y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envejece, y del tipo de sistemas que se utilizan para combatir la enfermedad”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32" y="5998639"/>
            <a:ext cx="1656184" cy="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74618" y="5367120"/>
            <a:ext cx="454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latin typeface="Calibri" pitchFamily="34" charset="0"/>
                <a:cs typeface="Calibri" pitchFamily="34" charset="0"/>
              </a:rPr>
              <a:t>Fuente: Subsanar </a:t>
            </a:r>
            <a:r>
              <a:rPr lang="es-MX" sz="1400" b="1" dirty="0">
                <a:latin typeface="Calibri" pitchFamily="34" charset="0"/>
                <a:cs typeface="Calibri" pitchFamily="34" charset="0"/>
              </a:rPr>
              <a:t>las desigualdades en una generación. Alcanzar la Equidad sanitaria actuando sobre las determinantes sociales en salud. Comisión sobre Determinantes Sociales en Salud. Informe Final. OMS 2009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2117626" y="2700945"/>
            <a:ext cx="2858230" cy="2555979"/>
            <a:chOff x="3831" y="1174"/>
            <a:chExt cx="1740" cy="1556"/>
          </a:xfrm>
        </p:grpSpPr>
        <p:pic>
          <p:nvPicPr>
            <p:cNvPr id="9" name="Picture 11" descr="oms-com-det-sociales-sal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32"/>
            <a:stretch>
              <a:fillRect/>
            </a:stretch>
          </p:blipFill>
          <p:spPr bwMode="auto">
            <a:xfrm>
              <a:off x="3918" y="1174"/>
              <a:ext cx="1565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831" y="2153"/>
              <a:ext cx="174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s-ES" b="1" dirty="0">
                  <a:solidFill>
                    <a:srgbClr val="0066CC"/>
                  </a:solidFill>
                </a:rPr>
                <a:t>Comisión sobre</a:t>
              </a:r>
            </a:p>
            <a:p>
              <a:pPr algn="ctr" eaLnBrk="1" hangingPunct="1"/>
              <a:r>
                <a:rPr lang="es-ES" b="1" dirty="0">
                  <a:solidFill>
                    <a:srgbClr val="0066CC"/>
                  </a:solidFill>
                </a:rPr>
                <a:t>Determinantes Sociales</a:t>
              </a:r>
            </a:p>
            <a:p>
              <a:pPr algn="ctr" eaLnBrk="1" hangingPunct="1"/>
              <a:r>
                <a:rPr lang="es-ES" b="1" dirty="0">
                  <a:solidFill>
                    <a:srgbClr val="0066CC"/>
                  </a:solidFill>
                </a:rPr>
                <a:t>de la Salud OMS</a:t>
              </a: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6156176" y="1844824"/>
            <a:ext cx="2880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Ingreso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Escolaridad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Ocupación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Equidad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Vivienda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Etnicidad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>
                <a:latin typeface="Calibri" pitchFamily="34" charset="0"/>
                <a:cs typeface="Calibri" pitchFamily="34" charset="0"/>
              </a:rPr>
              <a:t>Edad</a:t>
            </a:r>
          </a:p>
          <a:p>
            <a:pPr marL="450850" indent="-450850">
              <a:spcBef>
                <a:spcPts val="12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Alimentación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12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279348369"/>
              </p:ext>
            </p:extLst>
          </p:nvPr>
        </p:nvGraphicFramePr>
        <p:xfrm>
          <a:off x="366464" y="1329784"/>
          <a:ext cx="8382000" cy="447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366464" y="183167"/>
            <a:ext cx="6386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s-ES_tradnl" sz="2700" b="1" dirty="0"/>
              <a:t>Entornos </a:t>
            </a:r>
            <a:r>
              <a:rPr lang="es-ES_tradnl" sz="2700" b="1" dirty="0" smtClean="0"/>
              <a:t>favorables a la salud</a:t>
            </a:r>
            <a:endParaRPr lang="es-ES_tradnl" sz="2700" b="1" dirty="0"/>
          </a:p>
        </p:txBody>
      </p:sp>
    </p:spTree>
    <p:extLst>
      <p:ext uri="{BB962C8B-B14F-4D97-AF65-F5344CB8AC3E}">
        <p14:creationId xmlns:p14="http://schemas.microsoft.com/office/powerpoint/2010/main" val="34876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465050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Muchas gracias</a:t>
            </a:r>
            <a:endParaRPr lang="es-MX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141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5270" y="3589228"/>
            <a:ext cx="87214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sz="40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Entornos Saludables y Determinantes de la Salud: La Importancia del Trabajo Municipal</a:t>
            </a:r>
            <a:r>
              <a:rPr lang="es-MX" sz="4000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 </a:t>
            </a:r>
            <a:endParaRPr lang="es-MX" sz="4000" b="1" dirty="0" smtClean="0">
              <a:ln w="1905"/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MX" sz="4000" b="1" dirty="0">
              <a:ln w="1905"/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Dr. </a:t>
            </a:r>
            <a:r>
              <a:rPr lang="es-MX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Eduardo Jaramillo Navarrete</a:t>
            </a:r>
            <a:endParaRPr lang="es-MX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Director General de Promoción de </a:t>
            </a:r>
            <a:r>
              <a:rPr lang="es-MX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Salud </a:t>
            </a:r>
          </a:p>
        </p:txBody>
      </p:sp>
      <p:pic>
        <p:nvPicPr>
          <p:cNvPr id="12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5728"/>
            <a:ext cx="1181649" cy="7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72" y="325728"/>
            <a:ext cx="2990248" cy="7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46966" y="1295082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s-MX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Tercera Reunión Regional de la Red Mexicana de Municipios por la Salud 2013</a:t>
            </a:r>
            <a:endParaRPr lang="es-MX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2082"/>
            <a:ext cx="914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1520" y="121372"/>
            <a:ext cx="6381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457200">
              <a:spcBef>
                <a:spcPts val="0"/>
              </a:spcBef>
            </a:pPr>
            <a:r>
              <a:rPr lang="es-ES" sz="3200" b="1" dirty="0">
                <a:latin typeface="Calibri" pitchFamily="34" charset="0"/>
                <a:ea typeface="+mn-ea"/>
                <a:cs typeface="Calibri" pitchFamily="34" charset="0"/>
              </a:rPr>
              <a:t>Determinantes Sociales de la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99592" y="1152145"/>
            <a:ext cx="7178040" cy="2642616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3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Los daños y riesgos a la salud están asociados a condiciones no estrictamente vinculadas a la misma</a:t>
            </a:r>
          </a:p>
          <a:p>
            <a:pPr algn="just">
              <a:lnSpc>
                <a:spcPct val="150000"/>
              </a:lnSpc>
              <a:spcBef>
                <a:spcPts val="3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En las políticas sanitarias ha predominado la atención curativa de las enfermedades, sin incorporar adecuadamente intervenciones sobre las “causas de las causas”, como el entorno social.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43000" y="6419762"/>
            <a:ext cx="779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libri" pitchFamily="34" charset="0"/>
                <a:cs typeface="Calibri" pitchFamily="34" charset="0"/>
              </a:rPr>
              <a:t>Fuente: Organización Mundial de la Salud.</a:t>
            </a:r>
            <a:endParaRPr lang="es-ES" sz="1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37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69579"/>
            <a:ext cx="6840760" cy="706090"/>
          </a:xfrm>
        </p:spPr>
        <p:txBody>
          <a:bodyPr/>
          <a:lstStyle/>
          <a:p>
            <a:r>
              <a:rPr lang="es-MX" sz="3200" dirty="0" smtClean="0">
                <a:solidFill>
                  <a:schemeClr val="tx1"/>
                </a:solidFill>
                <a:latin typeface="+mj-lt"/>
              </a:rPr>
              <a:t>Estilos de vida como factores de riesgo</a:t>
            </a:r>
            <a:endParaRPr lang="es-MX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634067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Fuente</a:t>
            </a:r>
            <a:r>
              <a:rPr lang="en-US" sz="1400" dirty="0" smtClean="0"/>
              <a:t>: ENSANUT 2012</a:t>
            </a:r>
            <a:endParaRPr lang="en-US" sz="1400" dirty="0"/>
          </a:p>
        </p:txBody>
      </p:sp>
      <p:sp>
        <p:nvSpPr>
          <p:cNvPr id="5" name="4 Rectángulo"/>
          <p:cNvSpPr/>
          <p:nvPr/>
        </p:nvSpPr>
        <p:spPr>
          <a:xfrm>
            <a:off x="4407565" y="4144878"/>
            <a:ext cx="4572000" cy="132343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rgbClr val="990099"/>
                </a:solidFill>
                <a:latin typeface="Avenir Book" pitchFamily="-84" charset="0"/>
              </a:rPr>
              <a:t>En 2006 se registró que 20.9% de las mujeres adolescentes de 15 a 19 años había iniciado su vida sexual, lo que para 2012 aumentó a 31.2%.</a:t>
            </a:r>
            <a:endParaRPr lang="es-ES_tradnl" sz="2000" dirty="0">
              <a:solidFill>
                <a:srgbClr val="990099"/>
              </a:solidFill>
              <a:latin typeface="Avenir Book" pitchFamily="-84" charset="0"/>
            </a:endParaRPr>
          </a:p>
        </p:txBody>
      </p: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413346" y="3836848"/>
            <a:ext cx="3687762" cy="163036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rgbClr val="345A70"/>
                </a:solidFill>
                <a:latin typeface="Avenir Book" pitchFamily="-84" charset="0"/>
              </a:rPr>
              <a:t>La prevalencia actual de </a:t>
            </a:r>
            <a:r>
              <a:rPr lang="es-MX" sz="2000" dirty="0" smtClean="0">
                <a:solidFill>
                  <a:srgbClr val="345A70"/>
                </a:solidFill>
                <a:latin typeface="Avenir Book" pitchFamily="-84" charset="0"/>
              </a:rPr>
              <a:t>hipertensión </a:t>
            </a:r>
            <a:r>
              <a:rPr lang="es-MX" sz="2000" dirty="0">
                <a:solidFill>
                  <a:srgbClr val="345A70"/>
                </a:solidFill>
                <a:latin typeface="Avenir Book" pitchFamily="-84" charset="0"/>
              </a:rPr>
              <a:t>arterial en México es de 31.5%, y es más alta en adultos con obesidad y diabetes.</a:t>
            </a:r>
            <a:endParaRPr lang="es-ES_tradnl" sz="2000" dirty="0">
              <a:solidFill>
                <a:srgbClr val="345A70"/>
              </a:solidFill>
              <a:latin typeface="Avenir Book" pitchFamily="-84" charset="0"/>
            </a:endParaRP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539552" y="5766449"/>
            <a:ext cx="6154013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0000"/>
                </a:solidFill>
                <a:latin typeface="Avenir Book" pitchFamily="-84" charset="0"/>
              </a:rPr>
              <a:t>Solo 14.4% de las madres practican lactancia materna exclusiva los primeros 6 meses.  </a:t>
            </a:r>
            <a:endParaRPr lang="es-ES_tradnl" sz="2000" dirty="0">
              <a:solidFill>
                <a:srgbClr val="FF0000"/>
              </a:solidFill>
              <a:latin typeface="Avenir Book" pitchFamily="-8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34643" y="2787298"/>
            <a:ext cx="4212233" cy="1015663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buFont typeface="Symbol" pitchFamily="18" charset="2"/>
              <a:buNone/>
            </a:pPr>
            <a:r>
              <a:rPr lang="es-MX" sz="2000" dirty="0">
                <a:solidFill>
                  <a:srgbClr val="669900"/>
                </a:solidFill>
                <a:latin typeface="Avenir Book" pitchFamily="-84" charset="0"/>
              </a:rPr>
              <a:t>Únicamente 55.3% de los motociclistas utilizaba casco al momento de lesionarse</a:t>
            </a:r>
            <a:r>
              <a:rPr lang="es-MX" sz="2000" dirty="0">
                <a:latin typeface="Avenir Book" pitchFamily="-84" charset="0"/>
              </a:rPr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052" y="2279465"/>
            <a:ext cx="4542656" cy="10156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MX" sz="2000" dirty="0">
                <a:solidFill>
                  <a:srgbClr val="FFC000"/>
                </a:solidFill>
                <a:latin typeface="Avenir Book" pitchFamily="-84" charset="0"/>
              </a:rPr>
              <a:t>D</a:t>
            </a:r>
            <a:r>
              <a:rPr lang="es-MX" sz="2000" dirty="0" smtClean="0">
                <a:solidFill>
                  <a:srgbClr val="FFC000"/>
                </a:solidFill>
                <a:latin typeface="Avenir Book" pitchFamily="-84" charset="0"/>
              </a:rPr>
              <a:t>urante </a:t>
            </a:r>
            <a:r>
              <a:rPr lang="es-MX" sz="2000" dirty="0">
                <a:solidFill>
                  <a:srgbClr val="FFC000"/>
                </a:solidFill>
                <a:latin typeface="Avenir Book" pitchFamily="-84" charset="0"/>
              </a:rPr>
              <a:t>el 2008 murieron 13 900 personas por agresiones y para 2012 esta cifra aumentó a 25 757.</a:t>
            </a:r>
            <a:endParaRPr lang="es-MX" dirty="0">
              <a:solidFill>
                <a:srgbClr val="FFC000"/>
              </a:solidFill>
              <a:latin typeface="Avenir Book" pitchFamily="-84" charset="0"/>
            </a:endParaRPr>
          </a:p>
        </p:txBody>
      </p:sp>
      <p:sp>
        <p:nvSpPr>
          <p:cNvPr id="12" name="Rectángulo 4"/>
          <p:cNvSpPr>
            <a:spLocks noChangeArrowheads="1"/>
          </p:cNvSpPr>
          <p:nvPr/>
        </p:nvSpPr>
        <p:spPr bwMode="auto">
          <a:xfrm>
            <a:off x="5235796" y="1124744"/>
            <a:ext cx="3209925" cy="1323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rgbClr val="0000FF"/>
                </a:solidFill>
                <a:latin typeface="Avenir Book" pitchFamily="-84" charset="0"/>
              </a:rPr>
              <a:t>El aumento de consumo de alcohol en mujeres fue de 24.3% en el año 2000 a 41.3% en 2012.</a:t>
            </a:r>
            <a:endParaRPr lang="es-ES_tradnl" sz="2000" dirty="0">
              <a:solidFill>
                <a:srgbClr val="0000FF"/>
              </a:solidFill>
              <a:latin typeface="Avenir Book" pitchFamily="-8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37266" y="1268760"/>
            <a:ext cx="4227586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rgbClr val="00B0F0"/>
                </a:solidFill>
                <a:latin typeface="Avenir Book" pitchFamily="-84" charset="0"/>
              </a:rPr>
              <a:t>El </a:t>
            </a:r>
            <a:r>
              <a:rPr lang="es-MX" sz="2000" dirty="0">
                <a:solidFill>
                  <a:srgbClr val="00B0F0"/>
                </a:solidFill>
                <a:latin typeface="Avenir Book" pitchFamily="-84" charset="0"/>
              </a:rPr>
              <a:t>porcentaje de adolescentes que consumen tabaco </a:t>
            </a:r>
            <a:r>
              <a:rPr lang="es-MX" sz="2000" dirty="0" smtClean="0">
                <a:solidFill>
                  <a:srgbClr val="00B0F0"/>
                </a:solidFill>
                <a:latin typeface="Avenir Book" pitchFamily="-84" charset="0"/>
              </a:rPr>
              <a:t>es </a:t>
            </a:r>
            <a:r>
              <a:rPr lang="es-MX" sz="2000" dirty="0">
                <a:solidFill>
                  <a:srgbClr val="00B0F0"/>
                </a:solidFill>
                <a:latin typeface="Avenir Book" pitchFamily="-84" charset="0"/>
              </a:rPr>
              <a:t>de 9.2%.</a:t>
            </a:r>
            <a:endParaRPr lang="es-ES_tradnl" sz="2000" dirty="0">
              <a:solidFill>
                <a:srgbClr val="00B0F0"/>
              </a:solidFill>
              <a:latin typeface="Avenir Book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95288" y="1628775"/>
            <a:ext cx="352901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Proporcionar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a la gente los medios necesarios para mejorar su </a:t>
            </a:r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salud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y ejercer un mayor control sobre la misma.</a:t>
            </a:r>
          </a:p>
          <a:p>
            <a:pPr algn="r" eaLnBrk="0" hangingPunct="0"/>
            <a:r>
              <a:rPr lang="es-ES_tradnl" dirty="0">
                <a:latin typeface="Trebuchet MS" pitchFamily="34" charset="0"/>
                <a:ea typeface="ＭＳ Ｐゴシック" pitchFamily="34" charset="-128"/>
                <a:cs typeface="Arial" charset="0"/>
              </a:rPr>
              <a:t>Ottawa 1986</a:t>
            </a:r>
          </a:p>
          <a:p>
            <a:pPr eaLnBrk="0" hangingPunct="0"/>
            <a:endParaRPr lang="es-ES_tradnl" b="1" dirty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eaLnBrk="0" hangingPunct="0"/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Capacitar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a la gente para ejercer un mayor control sobre los </a:t>
            </a:r>
            <a:r>
              <a:rPr lang="es-ES_tradnl" sz="2400" b="1" dirty="0">
                <a:latin typeface="+mn-lt"/>
                <a:ea typeface="ＭＳ Ｐゴシック" pitchFamily="34" charset="-128"/>
                <a:cs typeface="Arial" charset="0"/>
              </a:rPr>
              <a:t>determinantes</a:t>
            </a:r>
            <a:r>
              <a:rPr lang="es-ES_tradnl" sz="2400" dirty="0">
                <a:latin typeface="+mn-lt"/>
                <a:ea typeface="ＭＳ Ｐゴシック" pitchFamily="34" charset="-128"/>
                <a:cs typeface="Arial" charset="0"/>
              </a:rPr>
              <a:t> de su salud y mejorar así ésta.</a:t>
            </a:r>
          </a:p>
          <a:p>
            <a:pPr algn="r" eaLnBrk="0" hangingPunct="0"/>
            <a:r>
              <a:rPr lang="es-ES_tradnl" dirty="0">
                <a:latin typeface="Trebuchet MS" pitchFamily="34" charset="0"/>
                <a:ea typeface="ＭＳ Ｐゴシック" pitchFamily="34" charset="-128"/>
                <a:cs typeface="Arial" charset="0"/>
              </a:rPr>
              <a:t>Bangkok 2005</a:t>
            </a: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4067175" y="3716338"/>
            <a:ext cx="1223963" cy="647700"/>
          </a:xfrm>
          <a:prstGeom prst="rightArrow">
            <a:avLst>
              <a:gd name="adj1" fmla="val 50000"/>
              <a:gd name="adj2" fmla="val 472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580063" y="2781300"/>
            <a:ext cx="324167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sz="2800" b="1" i="1" dirty="0">
                <a:latin typeface="+mn-lt"/>
              </a:rPr>
              <a:t>CAMBIAR LA CULTURA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>
                <a:latin typeface="+mn-lt"/>
              </a:rPr>
              <a:t> Comportamientos personales y grupales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>
                <a:latin typeface="+mn-lt"/>
              </a:rPr>
              <a:t> Manifestados en entornos favorables</a:t>
            </a:r>
            <a:endParaRPr lang="es-MX" sz="2400" dirty="0"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8504" y="11663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+mj-lt"/>
              </a:rPr>
              <a:t>Promoción de la Salud</a:t>
            </a:r>
            <a:endParaRPr lang="es-MX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1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1005" y="44624"/>
            <a:ext cx="7596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MX" sz="3200" b="1" dirty="0" smtClean="0">
                <a:latin typeface="Calibri" pitchFamily="34" charset="0"/>
                <a:ea typeface="MS PGothic" pitchFamily="34" charset="-128"/>
              </a:rPr>
              <a:t>Para modificar los determinantes…</a:t>
            </a:r>
          </a:p>
        </p:txBody>
      </p:sp>
      <p:pic>
        <p:nvPicPr>
          <p:cNvPr id="6" name="Picture 4" descr="balances puska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223300"/>
            <a:ext cx="5848350" cy="5097462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894982" y="3243986"/>
            <a:ext cx="1557338" cy="629030"/>
          </a:xfrm>
          <a:prstGeom prst="curvedDownArrow">
            <a:avLst>
              <a:gd name="adj1" fmla="val 68125"/>
              <a:gd name="adj2" fmla="val 136250"/>
              <a:gd name="adj3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24028" y="4226959"/>
            <a:ext cx="5256583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charset="0"/>
              <a:buChar char="ü"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 los sitios de</a:t>
            </a:r>
          </a:p>
          <a:p>
            <a:pPr algn="ctr"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trabajo</a:t>
            </a:r>
          </a:p>
          <a:p>
            <a:pPr algn="ctr">
              <a:defRPr/>
            </a:pPr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Vivienda</a:t>
            </a:r>
          </a:p>
          <a:p>
            <a:pPr algn="ctr">
              <a:buFont typeface="Wingdings" charset="0"/>
              <a:buChar char="ü"/>
              <a:defRPr/>
            </a:pPr>
            <a:endParaRPr lang="es-ES" sz="2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buFont typeface="Wingdings" charset="0"/>
              <a:buChar char="ü"/>
              <a:defRPr/>
            </a:pP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Comunidad</a:t>
            </a:r>
          </a:p>
        </p:txBody>
      </p:sp>
      <p:sp>
        <p:nvSpPr>
          <p:cNvPr id="4" name="3 Elipse"/>
          <p:cNvSpPr/>
          <p:nvPr/>
        </p:nvSpPr>
        <p:spPr>
          <a:xfrm>
            <a:off x="3348844" y="1700809"/>
            <a:ext cx="2807331" cy="24867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Alimentación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Actividad física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Higiene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Movilidad Segura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Sexualidad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Tabaco, Alcohol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Violencia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2774" y="3873016"/>
            <a:ext cx="200631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Comportamiento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individual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90581" y="1916832"/>
            <a:ext cx="318741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Abordajes complementarios</a:t>
            </a:r>
          </a:p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a la prevención</a:t>
            </a:r>
            <a:endParaRPr lang="es-MX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7938" y="6480375"/>
            <a:ext cx="1947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Adaptado de </a:t>
            </a:r>
            <a:r>
              <a:rPr lang="es-MX" sz="12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Puska</a:t>
            </a:r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P. 2001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008757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S</a:t>
            </a:r>
            <a:r>
              <a:rPr lang="es-MX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e </a:t>
            </a:r>
            <a:r>
              <a:rPr lang="es-MX" sz="20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requiere del cambio de comportamiento y un entorno que lo </a:t>
            </a:r>
            <a:r>
              <a:rPr lang="es-MX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MS PGothic" pitchFamily="34" charset="-128"/>
              </a:rPr>
              <a:t>facilite</a:t>
            </a:r>
            <a:endParaRPr lang="es-MX" sz="20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endParaRPr lang="es-MX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9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556792"/>
            <a:ext cx="785446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algn="just">
              <a:spcBef>
                <a:spcPts val="1800"/>
              </a:spcBef>
              <a:buClr>
                <a:schemeClr val="accent2"/>
              </a:buClr>
              <a:buSzPct val="150000"/>
              <a:defRPr/>
            </a:pPr>
            <a:endParaRPr lang="es-MX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Luchar contra la distribución desigual del poder, el dinero y los recursos</a:t>
            </a:r>
          </a:p>
          <a:p>
            <a:pPr algn="just">
              <a:spcBef>
                <a:spcPts val="1800"/>
              </a:spcBef>
              <a:buClr>
                <a:schemeClr val="accent2"/>
              </a:buClr>
              <a:buSzPct val="150000"/>
              <a:defRPr/>
            </a:pPr>
            <a:endParaRPr lang="es-MX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717" y="0"/>
            <a:ext cx="69205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s-ES" sz="2800" dirty="0">
                <a:solidFill>
                  <a:schemeClr val="tx1"/>
                </a:solidFill>
              </a:rPr>
              <a:t>Recomendaciones generales </a:t>
            </a:r>
            <a:r>
              <a:rPr lang="es-ES" sz="2800" dirty="0" smtClean="0">
                <a:solidFill>
                  <a:schemeClr val="tx1"/>
                </a:solidFill>
              </a:rPr>
              <a:t>para mejorar los Determinantes </a:t>
            </a:r>
            <a:r>
              <a:rPr lang="es-ES" sz="2800" dirty="0">
                <a:solidFill>
                  <a:schemeClr val="tx1"/>
                </a:solidFill>
              </a:rPr>
              <a:t>Sociales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371296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196752"/>
            <a:ext cx="785446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Mejorar las condiciones de vida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Desarrollo de la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infancia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Entornos saludables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Empleo y trabajo seguro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Protección social</a:t>
            </a:r>
          </a:p>
          <a:p>
            <a:pPr marL="800100" lvl="1" indent="-342900" algn="just">
              <a:lnSpc>
                <a:spcPct val="50000"/>
              </a:lnSpc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Atención universal a la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salud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Luchar contra la distribución desigual del poder, el dinero y los </a:t>
            </a: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recursos</a:t>
            </a:r>
          </a:p>
          <a:p>
            <a:pPr marL="342900" indent="-342900" algn="just">
              <a:spcBef>
                <a:spcPts val="18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Medir la magnitud del problema, analizarlo y evaluar los efectos de las intervenciones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9717" y="0"/>
            <a:ext cx="69205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spcBef>
                <a:spcPts val="0"/>
              </a:spcBef>
              <a:defRPr sz="3200" b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es-ES" sz="2800" dirty="0">
                <a:solidFill>
                  <a:schemeClr val="tx1"/>
                </a:solidFill>
              </a:rPr>
              <a:t>Recomendaciones generales </a:t>
            </a:r>
            <a:r>
              <a:rPr lang="es-ES" sz="2800" dirty="0" smtClean="0">
                <a:solidFill>
                  <a:schemeClr val="tx1"/>
                </a:solidFill>
              </a:rPr>
              <a:t>para mejorar los Determinantes </a:t>
            </a:r>
            <a:r>
              <a:rPr lang="es-ES" sz="2800" dirty="0">
                <a:solidFill>
                  <a:schemeClr val="tx1"/>
                </a:solidFill>
              </a:rPr>
              <a:t>Sociales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2578608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</TotalTime>
  <Words>1513</Words>
  <Application>Microsoft Office PowerPoint</Application>
  <PresentationFormat>Presentación en pantalla (4:3)</PresentationFormat>
  <Paragraphs>230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1_MASTER</vt:lpstr>
      <vt:lpstr>MASTER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Determinantes Sociales de la Salud</vt:lpstr>
      <vt:lpstr>Estilos de vida como factores de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Municipios saludables  promotores de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Entornos promotores de la salud</vt:lpstr>
      <vt:lpstr>Presentación de PowerPoint</vt:lpstr>
      <vt:lpstr>Presentación de PowerPoint</vt:lpstr>
      <vt:lpstr>Presentación de PowerPoint</vt:lpstr>
    </vt:vector>
  </TitlesOfParts>
  <Company>DGPS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 Ramon Castillo Rivera</dc:creator>
  <cp:lastModifiedBy>310-ADRIANASC</cp:lastModifiedBy>
  <cp:revision>515</cp:revision>
  <dcterms:created xsi:type="dcterms:W3CDTF">2011-02-04T17:18:36Z</dcterms:created>
  <dcterms:modified xsi:type="dcterms:W3CDTF">2013-09-05T23:53:04Z</dcterms:modified>
</cp:coreProperties>
</file>